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0"/>
  </p:notesMasterIdLst>
  <p:sldIdLst>
    <p:sldId id="256" r:id="rId2"/>
    <p:sldId id="338" r:id="rId3"/>
    <p:sldId id="257" r:id="rId4"/>
    <p:sldId id="339" r:id="rId5"/>
    <p:sldId id="340" r:id="rId6"/>
    <p:sldId id="307" r:id="rId7"/>
    <p:sldId id="308" r:id="rId8"/>
    <p:sldId id="309" r:id="rId9"/>
    <p:sldId id="310" r:id="rId10"/>
    <p:sldId id="311" r:id="rId11"/>
    <p:sldId id="312" r:id="rId12"/>
    <p:sldId id="313" r:id="rId13"/>
    <p:sldId id="316" r:id="rId14"/>
    <p:sldId id="332" r:id="rId15"/>
    <p:sldId id="333" r:id="rId16"/>
    <p:sldId id="334" r:id="rId17"/>
    <p:sldId id="335" r:id="rId18"/>
    <p:sldId id="336" r:id="rId19"/>
    <p:sldId id="322" r:id="rId20"/>
    <p:sldId id="324" r:id="rId21"/>
    <p:sldId id="325" r:id="rId22"/>
    <p:sldId id="326" r:id="rId23"/>
    <p:sldId id="327" r:id="rId24"/>
    <p:sldId id="328" r:id="rId25"/>
    <p:sldId id="329" r:id="rId26"/>
    <p:sldId id="341" r:id="rId27"/>
    <p:sldId id="342" r:id="rId28"/>
    <p:sldId id="337" r:id="rId29"/>
  </p:sldIdLst>
  <p:sldSz cx="9144000" cy="5143500" type="screen16x9"/>
  <p:notesSz cx="6858000" cy="9144000"/>
  <p:embeddedFontLst>
    <p:embeddedFont>
      <p:font typeface="Algerian" pitchFamily="82" charset="0"/>
      <p:regular r:id="rId31"/>
    </p:embeddedFont>
    <p:embeddedFont>
      <p:font typeface="Arial Narrow" panose="020B0606020202030204" pitchFamily="34" charset="0"/>
      <p:regular r:id="rId32"/>
      <p:bold r:id="rId33"/>
      <p:italic r:id="rId34"/>
      <p:boldItalic r:id="rId35"/>
    </p:embeddedFont>
    <p:embeddedFont>
      <p:font typeface="Berlin Sans FB Demi" panose="020E0802020502020306" pitchFamily="34" charset="0"/>
      <p:bold r:id="rId36"/>
    </p:embeddedFont>
    <p:embeddedFont>
      <p:font typeface="Cambria Math" panose="02040503050406030204" pitchFamily="18" charset="0"/>
      <p:regular r:id="rId37"/>
    </p:embeddedFont>
    <p:embeddedFont>
      <p:font typeface="Hind Vadodara Light" panose="02000000000000000000" pitchFamily="2" charset="0"/>
      <p:regular r:id="rId38"/>
      <p:bold r:id="rId39"/>
    </p:embeddedFont>
    <p:embeddedFont>
      <p:font typeface="Kristen ITC" panose="03050502040202030202" pitchFamily="66" charset="0"/>
      <p:regular r:id="rId40"/>
    </p:embeddedFont>
    <p:embeddedFont>
      <p:font typeface="Lato" panose="02000000000000000000" pitchFamily="2" charset="0"/>
      <p:regular r:id="rId41"/>
      <p:bold r:id="rId42"/>
      <p:italic r:id="rId43"/>
      <p:boldItalic r:id="rId44"/>
    </p:embeddedFont>
    <p:embeddedFont>
      <p:font typeface="PT Serif" panose="020A0603040505020204" pitchFamily="18" charset="0"/>
      <p:regular r:id="rId45"/>
      <p:bold r:id="rId46"/>
      <p:italic r:id="rId47"/>
      <p:boldItalic r:id="rId48"/>
    </p:embeddedFont>
    <p:embeddedFont>
      <p:font typeface="Quattrocento Sans" panose="020B0502050000020003" pitchFamily="34" charset="0"/>
      <p:regular r:id="rId49"/>
      <p:bold r:id="rId50"/>
      <p:italic r:id="rId51"/>
      <p:boldItalic r:id="rId52"/>
    </p:embeddedFont>
    <p:embeddedFont>
      <p:font typeface="Raleway" panose="02000000000000000000" pitchFamily="2" charset="0"/>
      <p:regular r:id="rId53"/>
      <p:bold r:id="rId54"/>
      <p:italic r:id="rId55"/>
      <p:boldItalic r:id="rId56"/>
    </p:embeddedFont>
    <p:embeddedFont>
      <p:font typeface="Roboto Condensed Light" panose="02000000000000000000" pitchFamily="2" charset="0"/>
      <p:regular r:id="rId57"/>
      <p:italic r:id="rId58"/>
    </p:embeddedFont>
    <p:embeddedFont>
      <p:font typeface="Teko Light" panose="02000000000000000000" pitchFamily="2"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EDC7C7-CEEC-4D82-A47B-C0ABD6C75E3B}">
  <a:tblStyle styleId="{B0EDC7C7-CEEC-4D82-A47B-C0ABD6C75E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84"/>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9.fntdata" /><Relationship Id="rId21" Type="http://schemas.openxmlformats.org/officeDocument/2006/relationships/slide" Target="slides/slide20.xml" /><Relationship Id="rId34" Type="http://schemas.openxmlformats.org/officeDocument/2006/relationships/font" Target="fonts/font4.fntdata" /><Relationship Id="rId42" Type="http://schemas.openxmlformats.org/officeDocument/2006/relationships/font" Target="fonts/font12.fntdata" /><Relationship Id="rId47" Type="http://schemas.openxmlformats.org/officeDocument/2006/relationships/font" Target="fonts/font17.fntdata" /><Relationship Id="rId50" Type="http://schemas.openxmlformats.org/officeDocument/2006/relationships/font" Target="fonts/font20.fntdata" /><Relationship Id="rId55" Type="http://schemas.openxmlformats.org/officeDocument/2006/relationships/font" Target="fonts/font25.fntdata" /><Relationship Id="rId63" Type="http://schemas.openxmlformats.org/officeDocument/2006/relationships/theme" Target="theme/theme1.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11.fntdata" /><Relationship Id="rId54" Type="http://schemas.openxmlformats.org/officeDocument/2006/relationships/font" Target="fonts/font24.fntdata" /><Relationship Id="rId62"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2.fntdata" /><Relationship Id="rId37" Type="http://schemas.openxmlformats.org/officeDocument/2006/relationships/font" Target="fonts/font7.fntdata" /><Relationship Id="rId40" Type="http://schemas.openxmlformats.org/officeDocument/2006/relationships/font" Target="fonts/font10.fntdata" /><Relationship Id="rId45" Type="http://schemas.openxmlformats.org/officeDocument/2006/relationships/font" Target="fonts/font15.fntdata" /><Relationship Id="rId53" Type="http://schemas.openxmlformats.org/officeDocument/2006/relationships/font" Target="fonts/font23.fntdata" /><Relationship Id="rId58" Type="http://schemas.openxmlformats.org/officeDocument/2006/relationships/font" Target="fonts/font28.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font" Target="fonts/font6.fntdata" /><Relationship Id="rId49" Type="http://schemas.openxmlformats.org/officeDocument/2006/relationships/font" Target="fonts/font19.fntdata" /><Relationship Id="rId57" Type="http://schemas.openxmlformats.org/officeDocument/2006/relationships/font" Target="fonts/font27.fntdata" /><Relationship Id="rId61"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1.fntdata" /><Relationship Id="rId44" Type="http://schemas.openxmlformats.org/officeDocument/2006/relationships/font" Target="fonts/font14.fntdata" /><Relationship Id="rId52" Type="http://schemas.openxmlformats.org/officeDocument/2006/relationships/font" Target="fonts/font22.fntdata" /><Relationship Id="rId60" Type="http://schemas.openxmlformats.org/officeDocument/2006/relationships/font" Target="fonts/font30.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notesMaster" Target="notesMasters/notesMaster1.xml" /><Relationship Id="rId35" Type="http://schemas.openxmlformats.org/officeDocument/2006/relationships/font" Target="fonts/font5.fntdata" /><Relationship Id="rId43" Type="http://schemas.openxmlformats.org/officeDocument/2006/relationships/font" Target="fonts/font13.fntdata" /><Relationship Id="rId48" Type="http://schemas.openxmlformats.org/officeDocument/2006/relationships/font" Target="fonts/font18.fntdata" /><Relationship Id="rId56" Type="http://schemas.openxmlformats.org/officeDocument/2006/relationships/font" Target="fonts/font26.fntdata" /><Relationship Id="rId64" Type="http://schemas.openxmlformats.org/officeDocument/2006/relationships/tableStyles" Target="tableStyles.xml" /><Relationship Id="rId8" Type="http://schemas.openxmlformats.org/officeDocument/2006/relationships/slide" Target="slides/slide7.xml" /><Relationship Id="rId51" Type="http://schemas.openxmlformats.org/officeDocument/2006/relationships/font" Target="fonts/font21.fnt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3.fntdata" /><Relationship Id="rId38" Type="http://schemas.openxmlformats.org/officeDocument/2006/relationships/font" Target="fonts/font8.fntdata" /><Relationship Id="rId46" Type="http://schemas.openxmlformats.org/officeDocument/2006/relationships/font" Target="fonts/font16.fntdata" /><Relationship Id="rId59" Type="http://schemas.openxmlformats.org/officeDocument/2006/relationships/font" Target="fonts/font29.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714411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3290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99080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8498638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69" r:id="rId4"/>
    <p:sldLayoutId id="214748367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arkov_chain" TargetMode="External" /><Relationship Id="rId2" Type="http://schemas.openxmlformats.org/officeDocument/2006/relationships/hyperlink" Target="https://en.wikipedia.org/wiki/Ludo_(board_game)" TargetMode="External" /><Relationship Id="rId1" Type="http://schemas.openxmlformats.org/officeDocument/2006/relationships/slideLayout" Target="../slideLayouts/slideLayout1.xml" /><Relationship Id="rId4" Type="http://schemas.openxmlformats.org/officeDocument/2006/relationships/image" Target="../media/image19.png" /></Relationships>
</file>

<file path=ppt/slides/_rels/slide11.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19.png" /><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 /><Relationship Id="rId2" Type="http://schemas.microsoft.com/office/2007/relationships/media" Target="../media/media1.mp4" /><Relationship Id="rId1" Type="http://schemas.openxmlformats.org/officeDocument/2006/relationships/video" Target="NULL" TargetMode="External" /><Relationship Id="rId5" Type="http://schemas.openxmlformats.org/officeDocument/2006/relationships/image" Target="../media/image23.png" /><Relationship Id="rId4" Type="http://schemas.openxmlformats.org/officeDocument/2006/relationships/image" Target="../media/image22.png" /></Relationships>
</file>

<file path=ppt/slides/_rels/slide14.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Layout" Target="../slideLayouts/slideLayout4.xml" /><Relationship Id="rId4" Type="http://schemas.openxmlformats.org/officeDocument/2006/relationships/image" Target="../media/image26.png" /></Relationships>
</file>

<file path=ppt/slides/_rels/slide15.xml.rels><?xml version="1.0" encoding="UTF-8" standalone="yes"?>
<Relationships xmlns="http://schemas.openxmlformats.org/package/2006/relationships"><Relationship Id="rId3" Type="http://schemas.openxmlformats.org/officeDocument/2006/relationships/hyperlink" Target="https://gamicus.gamepedia.com/Snakes_and_Ladders" TargetMode="External" /><Relationship Id="rId2" Type="http://schemas.openxmlformats.org/officeDocument/2006/relationships/image" Target="../media/image27.jpg" /><Relationship Id="rId1" Type="http://schemas.openxmlformats.org/officeDocument/2006/relationships/slideLayout" Target="../slideLayouts/slideLayout4.xml" /><Relationship Id="rId4" Type="http://schemas.openxmlformats.org/officeDocument/2006/relationships/hyperlink" Target="https://creativecommons.org/licenses/by-sa/3.0/" TargetMode="External" /></Relationships>
</file>

<file path=ppt/slides/_rels/slide16.xml.rels><?xml version="1.0" encoding="UTF-8" standalone="yes"?>
<Relationships xmlns="http://schemas.openxmlformats.org/package/2006/relationships"><Relationship Id="rId2" Type="http://schemas.openxmlformats.org/officeDocument/2006/relationships/image" Target="../media/image28.gif" /><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2" Type="http://schemas.openxmlformats.org/officeDocument/2006/relationships/image" Target="../media/image30.jpeg" /><Relationship Id="rId1" Type="http://schemas.openxmlformats.org/officeDocument/2006/relationships/slideLayout" Target="../slideLayouts/slideLayout4.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4.xml" /></Relationships>
</file>

<file path=ppt/slides/_rels/slide21.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4.xml" /></Relationships>
</file>

<file path=ppt/slides/_rels/slide22.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image" Target="../media/image35.png" /><Relationship Id="rId1" Type="http://schemas.openxmlformats.org/officeDocument/2006/relationships/slideLayout" Target="../slideLayouts/slideLayout4.xml" /></Relationships>
</file>

<file path=ppt/slides/_rels/slide23.xml.rels><?xml version="1.0" encoding="UTF-8" standalone="yes"?>
<Relationships xmlns="http://schemas.openxmlformats.org/package/2006/relationships"><Relationship Id="rId2" Type="http://schemas.openxmlformats.org/officeDocument/2006/relationships/image" Target="../media/image37.jpg" /><Relationship Id="rId1" Type="http://schemas.openxmlformats.org/officeDocument/2006/relationships/slideLayout" Target="../slideLayouts/slideLayout4.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5.xml.rels><?xml version="1.0" encoding="UTF-8" standalone="yes"?>
<Relationships xmlns="http://schemas.openxmlformats.org/package/2006/relationships"><Relationship Id="rId2" Type="http://schemas.openxmlformats.org/officeDocument/2006/relationships/image" Target="../media/image38.jpg" /><Relationship Id="rId1" Type="http://schemas.openxmlformats.org/officeDocument/2006/relationships/slideLayout" Target="../slideLayouts/slideLayout4.xml" /></Relationships>
</file>

<file path=ppt/slides/_rels/slide26.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4.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2.xml" /><Relationship Id="rId1" Type="http://schemas.openxmlformats.org/officeDocument/2006/relationships/slideLayout" Target="../slideLayouts/slideLayout5.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 Id="rId5" Type="http://schemas.openxmlformats.org/officeDocument/2006/relationships/image" Target="../media/image12.png" /><Relationship Id="rId4" Type="http://schemas.openxmlformats.org/officeDocument/2006/relationships/image" Target="../media/image11.png" /></Relationships>
</file>

<file path=ppt/slides/_rels/slide7.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2.xml" /><Relationship Id="rId4" Type="http://schemas.openxmlformats.org/officeDocument/2006/relationships/image" Target="../media/image16.png" /></Relationships>
</file>

<file path=ppt/slides/_rels/slide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4" name="Subtitle 3">
            <a:extLst>
              <a:ext uri="{FF2B5EF4-FFF2-40B4-BE49-F238E27FC236}">
                <a16:creationId xmlns:a16="http://schemas.microsoft.com/office/drawing/2014/main" id="{EBA31B23-D97B-49A1-AD50-E5D0803B7847}"/>
              </a:ext>
            </a:extLst>
          </p:cNvPr>
          <p:cNvSpPr>
            <a:spLocks noGrp="1"/>
          </p:cNvSpPr>
          <p:nvPr>
            <p:ph type="subTitle" idx="1"/>
          </p:nvPr>
        </p:nvSpPr>
        <p:spPr>
          <a:xfrm>
            <a:off x="-224628" y="2234649"/>
            <a:ext cx="2837200" cy="825588"/>
          </a:xfrm>
        </p:spPr>
        <p:txBody>
          <a:bodyPr/>
          <a:lstStyle/>
          <a:p>
            <a:r>
              <a:rPr lang="en-US" sz="2400" b="1" u="sng" dirty="0">
                <a:solidFill>
                  <a:schemeClr val="tx1">
                    <a:lumMod val="50000"/>
                  </a:schemeClr>
                </a:solidFill>
                <a:effectLst>
                  <a:outerShdw blurRad="38100" dist="38100" dir="2700000" algn="tl">
                    <a:srgbClr val="000000">
                      <a:alpha val="43137"/>
                    </a:srgbClr>
                  </a:outerShdw>
                </a:effectLst>
              </a:rPr>
              <a:t>Group no. 07</a:t>
            </a:r>
          </a:p>
          <a:p>
            <a:r>
              <a:rPr lang="en-US" sz="2400" b="1" u="sng" dirty="0">
                <a:solidFill>
                  <a:schemeClr val="tx1">
                    <a:lumMod val="50000"/>
                  </a:schemeClr>
                </a:solidFill>
                <a:effectLst>
                  <a:outerShdw blurRad="38100" dist="38100" dir="2700000" algn="tl">
                    <a:srgbClr val="000000">
                      <a:alpha val="43137"/>
                    </a:srgbClr>
                  </a:outerShdw>
                </a:effectLst>
              </a:rPr>
              <a:t>Systematic squad</a:t>
            </a:r>
            <a:endParaRPr lang="en-IN" sz="2400" b="1" u="sng" dirty="0">
              <a:solidFill>
                <a:schemeClr val="tx1">
                  <a:lumMod val="50000"/>
                </a:schemeClr>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971E1EC4-9282-40D2-969E-B3A2ED80DB34}"/>
              </a:ext>
            </a:extLst>
          </p:cNvPr>
          <p:cNvSpPr/>
          <p:nvPr/>
        </p:nvSpPr>
        <p:spPr>
          <a:xfrm>
            <a:off x="1193972" y="356409"/>
            <a:ext cx="6206173" cy="2585323"/>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5400" b="1" dirty="0">
                <a:ln/>
                <a:solidFill>
                  <a:srgbClr val="C00000"/>
                </a:solidFill>
              </a:rPr>
              <a:t>A</a:t>
            </a:r>
            <a:r>
              <a:rPr lang="en" sz="5400" b="1" dirty="0">
                <a:ln/>
                <a:solidFill>
                  <a:srgbClr val="C00000"/>
                </a:solidFill>
              </a:rPr>
              <a:t>pplications of </a:t>
            </a:r>
            <a:r>
              <a:rPr lang="en" sz="5400" b="1" cap="none" spc="0" dirty="0">
                <a:ln/>
                <a:solidFill>
                  <a:srgbClr val="C00000"/>
                </a:solidFill>
                <a:effectLst/>
              </a:rPr>
              <a:t>Markov Chain in games</a:t>
            </a:r>
            <a:endParaRPr lang="en-IN" sz="5400" b="1" cap="none" spc="0" dirty="0">
              <a:ln/>
              <a:solidFill>
                <a:srgbClr val="C00000"/>
              </a:solidFill>
              <a:effectLst/>
            </a:endParaRPr>
          </a:p>
        </p:txBody>
      </p:sp>
      <p:sp>
        <p:nvSpPr>
          <p:cNvPr id="2" name="Rectangle 1"/>
          <p:cNvSpPr/>
          <p:nvPr/>
        </p:nvSpPr>
        <p:spPr>
          <a:xfrm>
            <a:off x="91792" y="3060237"/>
            <a:ext cx="3015343" cy="3139321"/>
          </a:xfrm>
          <a:prstGeom prst="rect">
            <a:avLst/>
          </a:prstGeom>
          <a:noFill/>
        </p:spPr>
        <p:txBody>
          <a:bodyPr wrap="square" lIns="91440" tIns="45720" rIns="91440" bIns="45720">
            <a:spAutoFit/>
          </a:bodyPr>
          <a:lstStyle/>
          <a:p>
            <a:r>
              <a:rPr lang="en-US" sz="1800" b="1" dirty="0">
                <a:ln w="0"/>
                <a:solidFill>
                  <a:schemeClr val="tx1">
                    <a:lumMod val="50000"/>
                  </a:schemeClr>
                </a:solidFill>
                <a:effectLst>
                  <a:outerShdw blurRad="38100" dist="25400" dir="5400000" algn="ctr" rotWithShape="0">
                    <a:srgbClr val="6E747A">
                      <a:alpha val="43000"/>
                    </a:srgbClr>
                  </a:outerShdw>
                </a:effectLst>
              </a:rPr>
              <a:t>Nikita Rahi-28</a:t>
            </a:r>
          </a:p>
          <a:p>
            <a:r>
              <a:rPr lang="en-US" sz="1800" b="1" dirty="0">
                <a:ln w="0"/>
                <a:solidFill>
                  <a:schemeClr val="tx1">
                    <a:lumMod val="50000"/>
                  </a:schemeClr>
                </a:solidFill>
                <a:effectLst>
                  <a:outerShdw blurRad="38100" dist="25400" dir="5400000" algn="ctr" rotWithShape="0">
                    <a:srgbClr val="6E747A">
                      <a:alpha val="43000"/>
                    </a:srgbClr>
                  </a:outerShdw>
                </a:effectLst>
              </a:rPr>
              <a:t>Asma Shaikh-05</a:t>
            </a:r>
          </a:p>
          <a:p>
            <a:r>
              <a:rPr lang="en-US" sz="1800" b="1" cap="none" spc="0" dirty="0">
                <a:ln w="0"/>
                <a:solidFill>
                  <a:schemeClr val="tx1">
                    <a:lumMod val="50000"/>
                  </a:schemeClr>
                </a:solidFill>
                <a:effectLst>
                  <a:outerShdw blurRad="38100" dist="25400" dir="5400000" algn="ctr" rotWithShape="0">
                    <a:srgbClr val="6E747A">
                      <a:alpha val="43000"/>
                    </a:srgbClr>
                  </a:outerShdw>
                </a:effectLst>
              </a:rPr>
              <a:t>Pallavi Sawant-32</a:t>
            </a:r>
          </a:p>
          <a:p>
            <a:r>
              <a:rPr lang="en-US" sz="1800" b="1" dirty="0">
                <a:ln w="0"/>
                <a:solidFill>
                  <a:schemeClr val="tx1">
                    <a:lumMod val="50000"/>
                  </a:schemeClr>
                </a:solidFill>
                <a:effectLst>
                  <a:outerShdw blurRad="38100" dist="25400" dir="5400000" algn="ctr" rotWithShape="0">
                    <a:srgbClr val="6E747A">
                      <a:alpha val="43000"/>
                    </a:srgbClr>
                  </a:outerShdw>
                </a:effectLst>
              </a:rPr>
              <a:t>Vedant Bhalekar-52</a:t>
            </a:r>
            <a:endParaRPr lang="en-US" sz="1800" b="1" cap="none" spc="0" dirty="0">
              <a:ln w="0"/>
              <a:solidFill>
                <a:schemeClr val="tx1">
                  <a:lumMod val="50000"/>
                </a:schemeClr>
              </a:solidFill>
              <a:effectLst>
                <a:outerShdw blurRad="38100" dist="25400" dir="5400000" algn="ctr" rotWithShape="0">
                  <a:srgbClr val="6E747A">
                    <a:alpha val="43000"/>
                  </a:srgbClr>
                </a:outerShdw>
              </a:effectLst>
            </a:endParaRPr>
          </a:p>
          <a:p>
            <a:r>
              <a:rPr lang="en-US" sz="1800" b="1" dirty="0">
                <a:ln w="0"/>
                <a:solidFill>
                  <a:schemeClr val="tx1">
                    <a:lumMod val="50000"/>
                  </a:schemeClr>
                </a:solidFill>
                <a:effectLst>
                  <a:outerShdw blurRad="38100" dist="25400" dir="5400000" algn="ctr" rotWithShape="0">
                    <a:srgbClr val="6E747A">
                      <a:alpha val="43000"/>
                    </a:srgbClr>
                  </a:outerShdw>
                </a:effectLst>
              </a:rPr>
              <a:t>Pradnya More-34</a:t>
            </a:r>
          </a:p>
          <a:p>
            <a:r>
              <a:rPr lang="en-US" sz="1800" b="1" dirty="0">
                <a:ln w="0"/>
                <a:solidFill>
                  <a:schemeClr val="tx1">
                    <a:lumMod val="50000"/>
                  </a:schemeClr>
                </a:solidFill>
                <a:effectLst>
                  <a:outerShdw blurRad="38100" dist="25400" dir="5400000" algn="ctr" rotWithShape="0">
                    <a:srgbClr val="6E747A">
                      <a:alpha val="43000"/>
                    </a:srgbClr>
                  </a:outerShdw>
                </a:effectLst>
              </a:rPr>
              <a:t>Shubham Upadhyay-30</a:t>
            </a:r>
          </a:p>
          <a:p>
            <a:r>
              <a:rPr lang="en-US" sz="1800" b="1" dirty="0">
                <a:ln w="0"/>
                <a:solidFill>
                  <a:schemeClr val="tx1">
                    <a:lumMod val="50000"/>
                  </a:schemeClr>
                </a:solidFill>
                <a:effectLst>
                  <a:outerShdw blurRad="38100" dist="25400" dir="5400000" algn="ctr" rotWithShape="0">
                    <a:srgbClr val="6E747A">
                      <a:alpha val="43000"/>
                    </a:srgbClr>
                  </a:outerShdw>
                </a:effectLst>
              </a:rPr>
              <a:t>Amruta Bandopadhyay-22</a:t>
            </a:r>
          </a:p>
          <a:p>
            <a:endParaRPr lang="en-US" sz="1800" b="1" cap="none" spc="0" dirty="0">
              <a:ln w="0"/>
              <a:solidFill>
                <a:schemeClr val="tx1">
                  <a:lumMod val="50000"/>
                </a:schemeClr>
              </a:solidFill>
              <a:effectLst>
                <a:outerShdw blurRad="38100" dist="25400" dir="5400000" algn="ctr" rotWithShape="0">
                  <a:srgbClr val="6E747A">
                    <a:alpha val="43000"/>
                  </a:srgbClr>
                </a:outerShdw>
              </a:effectLst>
            </a:endParaRPr>
          </a:p>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3" name="Picture 2"/>
          <p:cNvPicPr>
            <a:picLocks noChangeAspect="1"/>
          </p:cNvPicPr>
          <p:nvPr/>
        </p:nvPicPr>
        <p:blipFill>
          <a:blip r:embed="rId3"/>
          <a:stretch>
            <a:fillRect/>
          </a:stretch>
        </p:blipFill>
        <p:spPr>
          <a:xfrm>
            <a:off x="5365500" y="2067888"/>
            <a:ext cx="3778500" cy="2833875"/>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145" y="2039694"/>
            <a:ext cx="7262648" cy="1498152"/>
          </a:xfrm>
        </p:spPr>
        <p:txBody>
          <a:bodyPr/>
          <a:lstStyle/>
          <a:p>
            <a:r>
              <a:rPr lang="pt-BR" b="1" u="sng" dirty="0">
                <a:solidFill>
                  <a:srgbClr val="C00000"/>
                </a:solidFill>
                <a:effectLst>
                  <a:outerShdw blurRad="38100" dist="38100" dir="2700000" algn="tl">
                    <a:srgbClr val="000000">
                      <a:alpha val="43137"/>
                    </a:srgbClr>
                  </a:outerShdw>
                </a:effectLst>
                <a:latin typeface="Arial Narrow" panose="020B0606020202030204" pitchFamily="34" charset="0"/>
                <a:cs typeface="Arial" panose="020B0604020202020204" pitchFamily="34" charset="0"/>
              </a:rPr>
              <a:t>Ludo as a Markov Chain</a:t>
            </a:r>
            <a:br>
              <a:rPr lang="pt-BR" b="1" u="sng" dirty="0">
                <a:solidFill>
                  <a:srgbClr val="C00000"/>
                </a:solidFill>
                <a:latin typeface="+mn-lt"/>
              </a:rPr>
            </a:br>
            <a:endParaRPr lang="en-IN" u="sng" dirty="0">
              <a:solidFill>
                <a:srgbClr val="C00000"/>
              </a:solidFill>
              <a:latin typeface="+mn-lt"/>
            </a:endParaRPr>
          </a:p>
        </p:txBody>
      </p:sp>
      <p:sp>
        <p:nvSpPr>
          <p:cNvPr id="3" name="Subtitle 2"/>
          <p:cNvSpPr>
            <a:spLocks noGrp="1"/>
          </p:cNvSpPr>
          <p:nvPr>
            <p:ph type="subTitle" idx="1"/>
          </p:nvPr>
        </p:nvSpPr>
        <p:spPr>
          <a:xfrm>
            <a:off x="315311" y="3079166"/>
            <a:ext cx="4361793" cy="1195091"/>
          </a:xfrm>
        </p:spPr>
        <p:txBody>
          <a:bodyPr/>
          <a:lstStyle/>
          <a:p>
            <a:r>
              <a:rPr lang="en-US" sz="1800" b="1" dirty="0"/>
              <a:t>The board game of </a:t>
            </a:r>
            <a:r>
              <a:rPr lang="en-US" sz="1800" b="1" u="sng" dirty="0">
                <a:hlinkClick r:id="rId2"/>
              </a:rPr>
              <a:t>Ludo</a:t>
            </a:r>
            <a:r>
              <a:rPr lang="en-US" sz="1800" b="1" dirty="0"/>
              <a:t> can be modeled as a first order </a:t>
            </a:r>
            <a:r>
              <a:rPr lang="en-US" sz="1800" b="1" u="sng" dirty="0">
                <a:hlinkClick r:id="rId3"/>
              </a:rPr>
              <a:t>Markov Chain</a:t>
            </a:r>
            <a:r>
              <a:rPr lang="en-US" sz="1800" b="1" dirty="0"/>
              <a:t> as it is “memoryless”.</a:t>
            </a:r>
            <a:endParaRPr lang="en-IN" sz="1800" b="1" dirty="0"/>
          </a:p>
        </p:txBody>
      </p:sp>
      <p:pic>
        <p:nvPicPr>
          <p:cNvPr id="4" name="Picture 3"/>
          <p:cNvPicPr>
            <a:picLocks noChangeAspect="1"/>
          </p:cNvPicPr>
          <p:nvPr/>
        </p:nvPicPr>
        <p:blipFill>
          <a:blip r:embed="rId4"/>
          <a:stretch>
            <a:fillRect/>
          </a:stretch>
        </p:blipFill>
        <p:spPr>
          <a:xfrm>
            <a:off x="4887742" y="1303283"/>
            <a:ext cx="4109114" cy="401321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310771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i="1" u="sng" dirty="0">
                <a:solidFill>
                  <a:srgbClr val="C00000"/>
                </a:solidFill>
                <a:latin typeface="+mn-lt"/>
              </a:rPr>
              <a:t>Assumptions:</a:t>
            </a:r>
          </a:p>
        </p:txBody>
      </p:sp>
      <p:sp>
        <p:nvSpPr>
          <p:cNvPr id="3" name="Rectangle 2"/>
          <p:cNvSpPr/>
          <p:nvPr/>
        </p:nvSpPr>
        <p:spPr>
          <a:xfrm>
            <a:off x="641132" y="1187669"/>
            <a:ext cx="4624552" cy="2308324"/>
          </a:xfrm>
          <a:prstGeom prst="rect">
            <a:avLst/>
          </a:prstGeom>
        </p:spPr>
        <p:txBody>
          <a:bodyPr wrap="square">
            <a:spAutoFit/>
          </a:bodyPr>
          <a:lstStyle/>
          <a:p>
            <a:pPr>
              <a:buFont typeface="Arial" panose="020B0604020202020204" pitchFamily="34" charset="0"/>
              <a:buChar char="•"/>
            </a:pPr>
            <a:r>
              <a:rPr lang="en-US" sz="2400" b="1" dirty="0">
                <a:solidFill>
                  <a:srgbClr val="515151"/>
                </a:solidFill>
                <a:latin typeface="PT Serif"/>
              </a:rPr>
              <a:t>There’s one player. Simplifies things greatly.</a:t>
            </a:r>
          </a:p>
          <a:p>
            <a:pPr>
              <a:buFont typeface="Arial" panose="020B0604020202020204" pitchFamily="34" charset="0"/>
              <a:buChar char="•"/>
            </a:pPr>
            <a:r>
              <a:rPr lang="en-US" sz="2400" b="1" dirty="0">
                <a:solidFill>
                  <a:srgbClr val="515151"/>
                </a:solidFill>
                <a:latin typeface="PT Serif"/>
              </a:rPr>
              <a:t>There’s only one piece. </a:t>
            </a:r>
          </a:p>
          <a:p>
            <a:pPr>
              <a:buFont typeface="Arial" panose="020B0604020202020204" pitchFamily="34" charset="0"/>
              <a:buChar char="•"/>
            </a:pPr>
            <a:r>
              <a:rPr lang="en-US" sz="2400" b="1" dirty="0">
                <a:solidFill>
                  <a:srgbClr val="515151"/>
                </a:solidFill>
                <a:latin typeface="PT Serif"/>
              </a:rPr>
              <a:t>Rolling a </a:t>
            </a:r>
            <a:r>
              <a:rPr lang="en-US" sz="2400" b="1" i="1" dirty="0">
                <a:solidFill>
                  <a:srgbClr val="515151"/>
                </a:solidFill>
                <a:latin typeface="PT Serif"/>
              </a:rPr>
              <a:t>One</a:t>
            </a:r>
            <a:r>
              <a:rPr lang="en-US" sz="2400" b="1" dirty="0">
                <a:solidFill>
                  <a:srgbClr val="515151"/>
                </a:solidFill>
                <a:latin typeface="PT Serif"/>
              </a:rPr>
              <a:t> moves the piece out of the yard onto the track.</a:t>
            </a:r>
          </a:p>
        </p:txBody>
      </p:sp>
      <p:pic>
        <p:nvPicPr>
          <p:cNvPr id="4" name="Picture 3"/>
          <p:cNvPicPr>
            <a:picLocks noChangeAspect="1"/>
          </p:cNvPicPr>
          <p:nvPr/>
        </p:nvPicPr>
        <p:blipFill>
          <a:blip r:embed="rId2"/>
          <a:stretch>
            <a:fillRect/>
          </a:stretch>
        </p:blipFill>
        <p:spPr>
          <a:xfrm>
            <a:off x="5444359" y="1225758"/>
            <a:ext cx="3122885" cy="2358269"/>
          </a:xfrm>
          <a:prstGeom prst="rect">
            <a:avLst/>
          </a:prstGeom>
          <a:ln>
            <a:noFill/>
          </a:ln>
          <a:effectLst>
            <a:softEdge rad="112500"/>
          </a:effectLst>
        </p:spPr>
      </p:pic>
    </p:spTree>
    <p:extLst>
      <p:ext uri="{BB962C8B-B14F-4D97-AF65-F5344CB8AC3E}">
        <p14:creationId xmlns:p14="http://schemas.microsoft.com/office/powerpoint/2010/main" val="27282527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Rectangle 1"/>
          <p:cNvSpPr/>
          <p:nvPr/>
        </p:nvSpPr>
        <p:spPr>
          <a:xfrm>
            <a:off x="1199417" y="74055"/>
            <a:ext cx="4341253" cy="707886"/>
          </a:xfrm>
          <a:prstGeom prst="rect">
            <a:avLst/>
          </a:prstGeom>
        </p:spPr>
        <p:txBody>
          <a:bodyPr wrap="none">
            <a:spAutoFit/>
          </a:bodyPr>
          <a:lstStyle/>
          <a:p>
            <a:r>
              <a:rPr lang="en-IN" sz="4000" b="1" dirty="0">
                <a:solidFill>
                  <a:srgbClr val="C00000"/>
                </a:solidFill>
                <a:latin typeface="Arial Narrow" panose="020B0606020202030204" pitchFamily="34" charset="0"/>
              </a:rPr>
              <a:t>The transition matrix</a:t>
            </a:r>
          </a:p>
        </p:txBody>
      </p:sp>
      <p:pic>
        <p:nvPicPr>
          <p:cNvPr id="3" name="Picture 2"/>
          <p:cNvPicPr>
            <a:picLocks noChangeAspect="1"/>
          </p:cNvPicPr>
          <p:nvPr/>
        </p:nvPicPr>
        <p:blipFill>
          <a:blip r:embed="rId2"/>
          <a:stretch>
            <a:fillRect/>
          </a:stretch>
        </p:blipFill>
        <p:spPr>
          <a:xfrm>
            <a:off x="2238703" y="1584574"/>
            <a:ext cx="5141568" cy="3428860"/>
          </a:xfrm>
          <a:prstGeom prst="rect">
            <a:avLst/>
          </a:prstGeom>
        </p:spPr>
      </p:pic>
      <p:sp>
        <p:nvSpPr>
          <p:cNvPr id="4" name="Rectangle 3"/>
          <p:cNvSpPr/>
          <p:nvPr/>
        </p:nvSpPr>
        <p:spPr>
          <a:xfrm>
            <a:off x="383628" y="781941"/>
            <a:ext cx="7730358" cy="707886"/>
          </a:xfrm>
          <a:prstGeom prst="rect">
            <a:avLst/>
          </a:prstGeom>
        </p:spPr>
        <p:txBody>
          <a:bodyPr wrap="square">
            <a:spAutoFit/>
          </a:bodyPr>
          <a:lstStyle/>
          <a:p>
            <a:r>
              <a:rPr lang="en-US" sz="2000" dirty="0">
                <a:solidFill>
                  <a:srgbClr val="515151"/>
                </a:solidFill>
                <a:latin typeface="PT Serif"/>
              </a:rPr>
              <a:t>Here, we have 58 states (56 cells on the track and one each for the yard and the finish state).</a:t>
            </a:r>
            <a:endParaRPr lang="en-IN" sz="2000" dirty="0"/>
          </a:p>
        </p:txBody>
      </p:sp>
      <p:pic>
        <p:nvPicPr>
          <p:cNvPr id="5" name="Picture 4"/>
          <p:cNvPicPr>
            <a:picLocks noChangeAspect="1"/>
          </p:cNvPicPr>
          <p:nvPr/>
        </p:nvPicPr>
        <p:blipFill>
          <a:blip r:embed="rId3"/>
          <a:stretch>
            <a:fillRect/>
          </a:stretch>
        </p:blipFill>
        <p:spPr>
          <a:xfrm>
            <a:off x="143838" y="1241911"/>
            <a:ext cx="5956119" cy="4073089"/>
          </a:xfrm>
          <a:prstGeom prst="rect">
            <a:avLst/>
          </a:prstGeom>
        </p:spPr>
      </p:pic>
      <p:sp>
        <p:nvSpPr>
          <p:cNvPr id="6" name="Rectangle 5"/>
          <p:cNvSpPr/>
          <p:nvPr/>
        </p:nvSpPr>
        <p:spPr>
          <a:xfrm>
            <a:off x="6267332" y="2040397"/>
            <a:ext cx="2661306" cy="1938992"/>
          </a:xfrm>
          <a:prstGeom prst="rect">
            <a:avLst/>
          </a:prstGeom>
          <a:noFill/>
        </p:spPr>
        <p:txBody>
          <a:bodyPr wrap="none" lIns="91440" tIns="45720" rIns="91440" bIns="45720">
            <a:spAutoFit/>
          </a:bodyPr>
          <a:lstStyle/>
          <a:p>
            <a:pPr algn="ctr"/>
            <a:r>
              <a:rPr lang="en-US" sz="4000" b="1" cap="none" spc="0" dirty="0">
                <a:ln w="0"/>
                <a:solidFill>
                  <a:schemeClr val="accent1"/>
                </a:solidFill>
                <a:effectLst>
                  <a:outerShdw blurRad="38100" dist="25400" dir="5400000" algn="ctr" rotWithShape="0">
                    <a:srgbClr val="6E747A">
                      <a:alpha val="43000"/>
                    </a:srgbClr>
                  </a:outerShdw>
                </a:effectLst>
              </a:rPr>
              <a:t>Matrix </a:t>
            </a:r>
          </a:p>
          <a:p>
            <a:pPr algn="ctr"/>
            <a:r>
              <a:rPr lang="en-US" sz="4000" b="1" cap="none" spc="0" dirty="0">
                <a:ln w="0"/>
                <a:solidFill>
                  <a:schemeClr val="accent1"/>
                </a:solidFill>
                <a:effectLst>
                  <a:outerShdw blurRad="38100" dist="25400" dir="5400000" algn="ctr" rotWithShape="0">
                    <a:srgbClr val="6E747A">
                      <a:alpha val="43000"/>
                    </a:srgbClr>
                  </a:outerShdw>
                </a:effectLst>
              </a:rPr>
              <a:t>created</a:t>
            </a:r>
          </a:p>
          <a:p>
            <a:pPr algn="ctr"/>
            <a:r>
              <a:rPr lang="en-US" sz="4000" b="1" cap="none" spc="0" dirty="0">
                <a:ln w="0"/>
                <a:solidFill>
                  <a:schemeClr val="accent1"/>
                </a:solidFill>
                <a:effectLst>
                  <a:outerShdw blurRad="38100" dist="25400" dir="5400000" algn="ctr" rotWithShape="0">
                    <a:srgbClr val="6E747A">
                      <a:alpha val="43000"/>
                    </a:srgbClr>
                  </a:outerShdw>
                </a:effectLst>
              </a:rPr>
              <a:t>in python:</a:t>
            </a:r>
          </a:p>
        </p:txBody>
      </p:sp>
    </p:spTree>
    <p:extLst>
      <p:ext uri="{BB962C8B-B14F-4D97-AF65-F5344CB8AC3E}">
        <p14:creationId xmlns:p14="http://schemas.microsoft.com/office/powerpoint/2010/main" val="257015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6" dur="1000"/>
                                        <p:tgtEl>
                                          <p:spTgt spid="4">
                                            <p:txEl>
                                              <p:pRg st="0" end="0"/>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grpId="0" nodeType="clickEffect">
                                  <p:stCondLst>
                                    <p:cond delay="0"/>
                                  </p:stCondLst>
                                  <p:childTnLst>
                                    <p:anim calcmode="lin" valueType="num">
                                      <p:cBhvr>
                                        <p:cTn id="23" dur="1300"/>
                                        <p:tgtEl>
                                          <p:spTgt spid="4">
                                            <p:txEl>
                                              <p:pRg st="0" end="0"/>
                                            </p:txEl>
                                          </p:spTgt>
                                        </p:tgtEl>
                                        <p:attrNameLst>
                                          <p:attrName>ppt_w</p:attrName>
                                        </p:attrNameLst>
                                      </p:cBhvr>
                                      <p:tavLst>
                                        <p:tav tm="0">
                                          <p:val>
                                            <p:strVal val="ppt_w"/>
                                          </p:val>
                                        </p:tav>
                                        <p:tav tm="100000">
                                          <p:val>
                                            <p:fltVal val="0"/>
                                          </p:val>
                                        </p:tav>
                                      </p:tavLst>
                                    </p:anim>
                                    <p:anim calcmode="lin" valueType="num">
                                      <p:cBhvr>
                                        <p:cTn id="24" dur="1300"/>
                                        <p:tgtEl>
                                          <p:spTgt spid="4">
                                            <p:txEl>
                                              <p:pRg st="0" end="0"/>
                                            </p:txEl>
                                          </p:spTgt>
                                        </p:tgtEl>
                                        <p:attrNameLst>
                                          <p:attrName>ppt_h</p:attrName>
                                        </p:attrNameLst>
                                      </p:cBhvr>
                                      <p:tavLst>
                                        <p:tav tm="0">
                                          <p:val>
                                            <p:strVal val="ppt_h"/>
                                          </p:val>
                                        </p:tav>
                                        <p:tav tm="100000">
                                          <p:val>
                                            <p:fltVal val="0"/>
                                          </p:val>
                                        </p:tav>
                                      </p:tavLst>
                                    </p:anim>
                                    <p:animEffect transition="out" filter="fade">
                                      <p:cBhvr>
                                        <p:cTn id="25" dur="1300"/>
                                        <p:tgtEl>
                                          <p:spTgt spid="4">
                                            <p:txEl>
                                              <p:pRg st="0" end="0"/>
                                            </p:txEl>
                                          </p:spTgt>
                                        </p:tgtEl>
                                      </p:cBhvr>
                                    </p:animEffect>
                                    <p:set>
                                      <p:cBhvr>
                                        <p:cTn id="26" dur="1" fill="hold">
                                          <p:stCondLst>
                                            <p:cond delay="1299"/>
                                          </p:stCondLst>
                                        </p:cTn>
                                        <p:tgtEl>
                                          <p:spTgt spid="4">
                                            <p:txEl>
                                              <p:pRg st="0" end="0"/>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500"/>
                            </p:stCondLst>
                            <p:childTnLst>
                              <p:par>
                                <p:cTn id="37" presetID="2" presetClass="entr" presetSubtype="4" fill="hold"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 calcmode="lin" valueType="num">
                                      <p:cBhvr additive="base">
                                        <p:cTn id="3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2" presetClass="entr" presetSubtype="4" fill="hold" nodeType="afterEffect">
                                  <p:stCondLst>
                                    <p:cond delay="0"/>
                                  </p:stCondLst>
                                  <p:childTnLst>
                                    <p:set>
                                      <p:cBhvr>
                                        <p:cTn id="43" dur="1" fill="hold">
                                          <p:stCondLst>
                                            <p:cond delay="0"/>
                                          </p:stCondLst>
                                        </p:cTn>
                                        <p:tgtEl>
                                          <p:spTgt spid="6">
                                            <p:txEl>
                                              <p:pRg st="1" end="1"/>
                                            </p:txEl>
                                          </p:spTgt>
                                        </p:tgtEl>
                                        <p:attrNameLst>
                                          <p:attrName>style.visibility</p:attrName>
                                        </p:attrNameLst>
                                      </p:cBhvr>
                                      <p:to>
                                        <p:strVal val="visible"/>
                                      </p:to>
                                    </p:set>
                                    <p:anim calcmode="lin" valueType="num">
                                      <p:cBhvr additive="base">
                                        <p:cTn id="4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500"/>
                            </p:stCondLst>
                            <p:childTnLst>
                              <p:par>
                                <p:cTn id="47" presetID="2" presetClass="entr" presetSubtype="4" fill="hold" nodeType="after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anim calcmode="lin" valueType="num">
                                      <p:cBhvr additive="base">
                                        <p:cTn id="4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Rectangle 3"/>
          <p:cNvSpPr/>
          <p:nvPr/>
        </p:nvSpPr>
        <p:spPr>
          <a:xfrm>
            <a:off x="6655495" y="1770344"/>
            <a:ext cx="2488505" cy="584775"/>
          </a:xfrm>
          <a:prstGeom prst="rect">
            <a:avLst/>
          </a:prstGeom>
        </p:spPr>
        <p:txBody>
          <a:bodyPr wrap="square">
            <a:spAutoFit/>
          </a:bodyPr>
          <a:lstStyle/>
          <a:p>
            <a:r>
              <a:rPr lang="en-IN" sz="1600" b="1" dirty="0"/>
              <a:t>moves[probs &gt; 0.99][0] </a:t>
            </a:r>
          </a:p>
          <a:p>
            <a:r>
              <a:rPr lang="en-IN" sz="1600" b="1" dirty="0"/>
              <a:t>52 </a:t>
            </a:r>
          </a:p>
        </p:txBody>
      </p:sp>
      <p:sp>
        <p:nvSpPr>
          <p:cNvPr id="5" name="Rectangle 4"/>
          <p:cNvSpPr/>
          <p:nvPr/>
        </p:nvSpPr>
        <p:spPr>
          <a:xfrm>
            <a:off x="6655495" y="2491823"/>
            <a:ext cx="1887055" cy="830997"/>
          </a:xfrm>
          <a:prstGeom prst="rect">
            <a:avLst/>
          </a:prstGeom>
        </p:spPr>
        <p:txBody>
          <a:bodyPr wrap="none">
            <a:spAutoFit/>
          </a:bodyPr>
          <a:lstStyle/>
          <a:p>
            <a:r>
              <a:rPr lang="en-US" sz="1600" b="1" dirty="0"/>
              <a:t>52 moves in and </a:t>
            </a:r>
          </a:p>
          <a:p>
            <a:r>
              <a:rPr lang="en-US" sz="1600" b="1" dirty="0"/>
              <a:t>still not finished?</a:t>
            </a:r>
          </a:p>
          <a:p>
            <a:r>
              <a:rPr lang="en-US" sz="1600" b="1" dirty="0"/>
              <a:t>Really unlucky.</a:t>
            </a:r>
          </a:p>
        </p:txBody>
      </p:sp>
      <p:pic>
        <p:nvPicPr>
          <p:cNvPr id="10" name="DC063A5">
            <a:hlinkClick r:id="" action="ppaction://media"/>
          </p:cNvPr>
          <p:cNvPicPr>
            <a:picLocks noChangeAspect="1"/>
          </p:cNvPicPr>
          <p:nvPr>
            <a:videoFile r:link="rId1"/>
            <p:extLst>
              <p:ext uri="{DAA4B4D4-6D71-4841-9C94-3DE7FCFB9230}">
                <p14:media xmlns:p14="http://schemas.microsoft.com/office/powerpoint/2010/main" r:embed="rId2">
                  <p14:trim st="270"/>
                </p14:media>
              </p:ext>
            </p:extLst>
          </p:nvPr>
        </p:nvPicPr>
        <p:blipFill>
          <a:blip r:embed="rId4"/>
          <a:stretch>
            <a:fillRect/>
          </a:stretch>
        </p:blipFill>
        <p:spPr>
          <a:xfrm>
            <a:off x="2996769" y="1108193"/>
            <a:ext cx="3201902" cy="3121854"/>
          </a:xfrm>
          <a:prstGeom prst="rect">
            <a:avLst/>
          </a:prstGeom>
          <a:ln>
            <a:noFill/>
          </a:ln>
          <a:effectLst>
            <a:softEdge rad="112500"/>
          </a:effectLst>
        </p:spPr>
      </p:pic>
      <p:sp>
        <p:nvSpPr>
          <p:cNvPr id="11" name="Rectangle 10"/>
          <p:cNvSpPr/>
          <p:nvPr/>
        </p:nvSpPr>
        <p:spPr>
          <a:xfrm>
            <a:off x="2996769" y="553301"/>
            <a:ext cx="3658726" cy="677108"/>
          </a:xfrm>
          <a:prstGeom prst="rect">
            <a:avLst/>
          </a:prstGeom>
        </p:spPr>
        <p:txBody>
          <a:bodyPr wrap="square">
            <a:spAutoFit/>
          </a:bodyPr>
          <a:lstStyle/>
          <a:p>
            <a:r>
              <a:rPr lang="en-US" sz="2400" b="1" dirty="0">
                <a:solidFill>
                  <a:srgbClr val="C00000"/>
                </a:solidFill>
              </a:rPr>
              <a:t>Here’s how it ends up.</a:t>
            </a:r>
          </a:p>
          <a:p>
            <a:endParaRPr lang="en-US" dirty="0"/>
          </a:p>
        </p:txBody>
      </p:sp>
      <p:pic>
        <p:nvPicPr>
          <p:cNvPr id="7" name="Picture 6"/>
          <p:cNvPicPr>
            <a:picLocks noChangeAspect="1"/>
          </p:cNvPicPr>
          <p:nvPr/>
        </p:nvPicPr>
        <p:blipFill>
          <a:blip r:embed="rId5"/>
          <a:stretch>
            <a:fillRect/>
          </a:stretch>
        </p:blipFill>
        <p:spPr>
          <a:xfrm>
            <a:off x="2689716" y="3699107"/>
            <a:ext cx="2932430" cy="792549"/>
          </a:xfrm>
          <a:prstGeom prst="rect">
            <a:avLst/>
          </a:prstGeom>
        </p:spPr>
      </p:pic>
      <p:sp>
        <p:nvSpPr>
          <p:cNvPr id="2" name="Rectangle 1"/>
          <p:cNvSpPr/>
          <p:nvPr/>
        </p:nvSpPr>
        <p:spPr>
          <a:xfrm>
            <a:off x="403716" y="1770344"/>
            <a:ext cx="4572000" cy="584775"/>
          </a:xfrm>
          <a:prstGeom prst="rect">
            <a:avLst/>
          </a:prstGeom>
        </p:spPr>
        <p:txBody>
          <a:bodyPr>
            <a:spAutoFit/>
          </a:bodyPr>
          <a:lstStyle/>
          <a:p>
            <a:pPr lvl="0"/>
            <a:r>
              <a:rPr lang="en-IN" sz="1600" b="1" dirty="0"/>
              <a:t>moves[probs &gt; 0][0]</a:t>
            </a:r>
          </a:p>
          <a:p>
            <a:pPr lvl="0"/>
            <a:r>
              <a:rPr lang="en-IN" sz="1600" b="1" dirty="0"/>
              <a:t>11</a:t>
            </a:r>
          </a:p>
        </p:txBody>
      </p:sp>
      <p:sp>
        <p:nvSpPr>
          <p:cNvPr id="6" name="Rectangle 5"/>
          <p:cNvSpPr/>
          <p:nvPr/>
        </p:nvSpPr>
        <p:spPr>
          <a:xfrm>
            <a:off x="403716" y="2491823"/>
            <a:ext cx="2286000" cy="2062103"/>
          </a:xfrm>
          <a:prstGeom prst="rect">
            <a:avLst/>
          </a:prstGeom>
        </p:spPr>
        <p:txBody>
          <a:bodyPr wrap="square">
            <a:spAutoFit/>
          </a:bodyPr>
          <a:lstStyle/>
          <a:p>
            <a:pPr lvl="0"/>
            <a:r>
              <a:rPr lang="en-US" sz="1600" b="1" dirty="0"/>
              <a:t>Given our construct of the game this is obvious. One move to get on the track and then 10 moves to cover the next 57 steps (say 9 sixes and a three).</a:t>
            </a:r>
            <a:endParaRPr lang="en-IN" sz="1600" b="1" dirty="0"/>
          </a:p>
        </p:txBody>
      </p:sp>
      <p:sp>
        <p:nvSpPr>
          <p:cNvPr id="8" name="Rectangle 7"/>
          <p:cNvSpPr/>
          <p:nvPr/>
        </p:nvSpPr>
        <p:spPr>
          <a:xfrm>
            <a:off x="2896017" y="3572162"/>
            <a:ext cx="2473754" cy="523220"/>
          </a:xfrm>
          <a:prstGeom prst="rect">
            <a:avLst/>
          </a:prstGeom>
        </p:spPr>
        <p:txBody>
          <a:bodyPr wrap="none">
            <a:spAutoFit/>
          </a:bodyPr>
          <a:lstStyle/>
          <a:p>
            <a:pPr lvl="0"/>
            <a:r>
              <a:rPr lang="en-US" sz="2800" b="1" dirty="0">
                <a:solidFill>
                  <a:srgbClr val="D49421"/>
                </a:solidFill>
                <a:effectLst>
                  <a:outerShdw blurRad="38100" dist="38100" dir="2700000" algn="tl">
                    <a:srgbClr val="000000">
                      <a:alpha val="43137"/>
                    </a:srgbClr>
                  </a:outerShdw>
                </a:effectLst>
                <a:latin typeface="Quattrocento Sans"/>
              </a:rPr>
              <a:t>Quickest finish</a:t>
            </a:r>
          </a:p>
        </p:txBody>
      </p:sp>
    </p:spTree>
    <p:extLst>
      <p:ext uri="{BB962C8B-B14F-4D97-AF65-F5344CB8AC3E}">
        <p14:creationId xmlns:p14="http://schemas.microsoft.com/office/powerpoint/2010/main" val="11511462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77778E-7 -3.7037E-7 L -0.29323 -0.52994 " pathEditMode="relative" rAng="0" ptsTypes="AA">
                                      <p:cBhvr>
                                        <p:cTn id="11" dur="2000" fill="hold"/>
                                        <p:tgtEl>
                                          <p:spTgt spid="8"/>
                                        </p:tgtEl>
                                        <p:attrNameLst>
                                          <p:attrName>ppt_x</p:attrName>
                                          <p:attrName>ppt_y</p:attrName>
                                        </p:attrNameLst>
                                      </p:cBhvr>
                                      <p:rCtr x="-14670" y="-26512"/>
                                    </p:animMotion>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additive="base">
                                        <p:cTn id="1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2500"/>
                            </p:stCondLst>
                            <p:childTnLst>
                              <p:par>
                                <p:cTn id="18" presetID="2" presetClass="entr" presetSubtype="4" fill="hold" nodeType="after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 calcmode="lin" valueType="num">
                                      <p:cBhvr additive="base">
                                        <p:cTn id="20"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22" fill="hold">
                            <p:stCondLst>
                              <p:cond delay="3000"/>
                            </p:stCondLst>
                            <p:childTnLst>
                              <p:par>
                                <p:cTn id="23" presetID="2" presetClass="entr" presetSubtype="4" fill="hold"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par>
                          <p:cTn id="32" fill="hold">
                            <p:stCondLst>
                              <p:cond delay="500"/>
                            </p:stCondLst>
                            <p:childTnLst>
                              <p:par>
                                <p:cTn id="33" presetID="42" presetClass="path" presetSubtype="0" accel="50000" decel="50000" fill="hold" nodeType="afterEffect">
                                  <p:stCondLst>
                                    <p:cond delay="0"/>
                                  </p:stCondLst>
                                  <p:childTnLst>
                                    <p:animMotion origin="layout" path="M -3.88889E-6 2.34568E-6 L 0.3915 -0.55587 " pathEditMode="relative" rAng="0" ptsTypes="AA">
                                      <p:cBhvr>
                                        <p:cTn id="34" dur="2000" fill="hold"/>
                                        <p:tgtEl>
                                          <p:spTgt spid="7"/>
                                        </p:tgtEl>
                                        <p:attrNameLst>
                                          <p:attrName>ppt_x</p:attrName>
                                          <p:attrName>ppt_y</p:attrName>
                                        </p:attrNameLst>
                                      </p:cBhvr>
                                      <p:rCtr x="19566" y="-27809"/>
                                    </p:animMotion>
                                  </p:childTnLst>
                                </p:cTn>
                              </p:par>
                            </p:childTnLst>
                          </p:cTn>
                        </p:par>
                        <p:par>
                          <p:cTn id="35" fill="hold">
                            <p:stCondLst>
                              <p:cond delay="2500"/>
                            </p:stCondLst>
                            <p:childTnLst>
                              <p:par>
                                <p:cTn id="36" presetID="2" presetClass="entr" presetSubtype="4" fill="hold" nodeType="after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 calcmode="lin" valueType="num">
                                      <p:cBhvr additive="base">
                                        <p:cTn id="3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fill="hold" nodeType="after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 calcmode="lin" valueType="num">
                                      <p:cBhvr additive="base">
                                        <p:cTn id="4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fill="hold" nodeType="after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 calcmode="lin" valueType="num">
                                      <p:cBhvr additive="base">
                                        <p:cTn id="4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4" fill="hold" nodeType="afterEffect">
                                  <p:stCondLst>
                                    <p:cond delay="0"/>
                                  </p:stCondLst>
                                  <p:childTnLst>
                                    <p:set>
                                      <p:cBhvr>
                                        <p:cTn id="52" dur="1" fill="hold">
                                          <p:stCondLst>
                                            <p:cond delay="0"/>
                                          </p:stCondLst>
                                        </p:cTn>
                                        <p:tgtEl>
                                          <p:spTgt spid="5">
                                            <p:txEl>
                                              <p:pRg st="1" end="1"/>
                                            </p:txEl>
                                          </p:spTgt>
                                        </p:tgtEl>
                                        <p:attrNameLst>
                                          <p:attrName>style.visibility</p:attrName>
                                        </p:attrNameLst>
                                      </p:cBhvr>
                                      <p:to>
                                        <p:strVal val="visible"/>
                                      </p:to>
                                    </p:set>
                                    <p:anim calcmode="lin" valueType="num">
                                      <p:cBhvr additive="base">
                                        <p:cTn id="5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fill="hold" nodeType="afterEffect">
                                  <p:stCondLst>
                                    <p:cond delay="0"/>
                                  </p:stCondLst>
                                  <p:childTnLst>
                                    <p:set>
                                      <p:cBhvr>
                                        <p:cTn id="57" dur="1" fill="hold">
                                          <p:stCondLst>
                                            <p:cond delay="0"/>
                                          </p:stCondLst>
                                        </p:cTn>
                                        <p:tgtEl>
                                          <p:spTgt spid="5">
                                            <p:txEl>
                                              <p:pRg st="2" end="2"/>
                                            </p:txEl>
                                          </p:spTgt>
                                        </p:tgtEl>
                                        <p:attrNameLst>
                                          <p:attrName>style.visibility</p:attrName>
                                        </p:attrNameLst>
                                      </p:cBhvr>
                                      <p:to>
                                        <p:strVal val="visible"/>
                                      </p:to>
                                    </p:set>
                                    <p:anim calcmode="lin" valueType="num">
                                      <p:cBhvr additive="base">
                                        <p:cTn id="5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11">
                                            <p:txEl>
                                              <p:pRg st="0" end="0"/>
                                            </p:txEl>
                                          </p:spTgt>
                                        </p:tgtEl>
                                        <p:attrNameLst>
                                          <p:attrName>style.visibility</p:attrName>
                                        </p:attrNameLst>
                                      </p:cBhvr>
                                      <p:to>
                                        <p:strVal val="visible"/>
                                      </p:to>
                                    </p:set>
                                    <p:animEffect transition="in" filter="wipe(down)">
                                      <p:cBhvr>
                                        <p:cTn id="64" dur="500"/>
                                        <p:tgtEl>
                                          <p:spTgt spid="11">
                                            <p:txEl>
                                              <p:pRg st="0" end="0"/>
                                            </p:txEl>
                                          </p:spTgt>
                                        </p:tgtEl>
                                      </p:cBhvr>
                                    </p:animEffect>
                                  </p:childTnLst>
                                </p:cTn>
                              </p:par>
                            </p:childTnLst>
                          </p:cTn>
                        </p:par>
                        <p:par>
                          <p:cTn id="65" fill="hold">
                            <p:stCondLst>
                              <p:cond delay="500"/>
                            </p:stCondLst>
                            <p:childTnLst>
                              <p:par>
                                <p:cTn id="66" presetID="21" presetClass="entr" presetSubtype="1" fill="hold" nodeType="after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heel(1)">
                                      <p:cBhvr>
                                        <p:cTn id="68" dur="2000"/>
                                        <p:tgtEl>
                                          <p:spTgt spid="10"/>
                                        </p:tgtEl>
                                      </p:cBhvr>
                                    </p:animEffect>
                                  </p:childTnLst>
                                </p:cTn>
                              </p:par>
                            </p:childTnLst>
                          </p:cTn>
                        </p:par>
                        <p:par>
                          <p:cTn id="69" fill="hold">
                            <p:stCondLst>
                              <p:cond delay="2500"/>
                            </p:stCondLst>
                            <p:childTnLst>
                              <p:par>
                                <p:cTn id="70" presetID="1" presetClass="mediacall" presetSubtype="0" fill="hold" nodeType="afterEffect">
                                  <p:stCondLst>
                                    <p:cond delay="0"/>
                                  </p:stCondLst>
                                  <p:childTnLst>
                                    <p:cmd type="call" cmd="playFrom(0.0)">
                                      <p:cBhvr>
                                        <p:cTn id="71" dur="12330" fill="hold"/>
                                        <p:tgtEl>
                                          <p:spTgt spid="10"/>
                                        </p:tgtEl>
                                      </p:cBhvr>
                                    </p:cmd>
                                  </p:childTnLst>
                                </p:cTn>
                              </p:par>
                              <p:par>
                                <p:cTn id="72" presetID="1" presetClass="mediacall" presetSubtype="0" fill="hold" nodeType="withEffect">
                                  <p:stCondLst>
                                    <p:cond delay="0"/>
                                  </p:stCondLst>
                                  <p:childTnLst>
                                    <p:cmd type="call" cmd="playFrom(0.0)">
                                      <p:cBhvr>
                                        <p:cTn id="73" dur="1233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4" repeatCount="indefinite" fill="remove" display="0">
                  <p:stCondLst>
                    <p:cond delay="indefinite"/>
                  </p:stCondLst>
                </p:cTn>
                <p:tgtEl>
                  <p:spTgt spid="10"/>
                </p:tgtEl>
              </p:cMediaNode>
            </p:video>
          </p:childTnLst>
        </p:cTn>
      </p:par>
    </p:tnLst>
    <p:bldLst>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1C8F61-34B6-453D-8B4E-96FA5985AFBD}"/>
              </a:ext>
            </a:extLst>
          </p:cNvPr>
          <p:cNvSpPr txBox="1"/>
          <p:nvPr/>
        </p:nvSpPr>
        <p:spPr>
          <a:xfrm>
            <a:off x="170121" y="139205"/>
            <a:ext cx="1481470" cy="369332"/>
          </a:xfrm>
          <a:prstGeom prst="rect">
            <a:avLst/>
          </a:prstGeom>
          <a:noFill/>
        </p:spPr>
        <p:txBody>
          <a:bodyPr wrap="square">
            <a:spAutoFit/>
          </a:bodyPr>
          <a:lstStyle/>
          <a:p>
            <a:pPr algn="l"/>
            <a:r>
              <a:rPr lang="en-IN" sz="1800" b="1" i="0" dirty="0">
                <a:solidFill>
                  <a:srgbClr val="C00000"/>
                </a:solidFill>
                <a:effectLst/>
                <a:latin typeface="Quattrocento Sans" panose="020B0502050000020003" pitchFamily="34" charset="0"/>
              </a:rPr>
              <a:t>Mean</a:t>
            </a:r>
          </a:p>
        </p:txBody>
      </p:sp>
      <p:pic>
        <p:nvPicPr>
          <p:cNvPr id="5" name="Picture 4">
            <a:extLst>
              <a:ext uri="{FF2B5EF4-FFF2-40B4-BE49-F238E27FC236}">
                <a16:creationId xmlns:a16="http://schemas.microsoft.com/office/drawing/2014/main" id="{D6DB9A20-A18C-4E04-8A3F-1ABB73B3AF01}"/>
              </a:ext>
            </a:extLst>
          </p:cNvPr>
          <p:cNvPicPr>
            <a:picLocks noChangeAspect="1"/>
          </p:cNvPicPr>
          <p:nvPr/>
        </p:nvPicPr>
        <p:blipFill>
          <a:blip r:embed="rId2"/>
          <a:stretch>
            <a:fillRect/>
          </a:stretch>
        </p:blipFill>
        <p:spPr>
          <a:xfrm>
            <a:off x="80962" y="595370"/>
            <a:ext cx="5036843" cy="1217042"/>
          </a:xfrm>
          <a:prstGeom prst="rect">
            <a:avLst/>
          </a:prstGeom>
        </p:spPr>
      </p:pic>
      <p:sp>
        <p:nvSpPr>
          <p:cNvPr id="7" name="TextBox 6">
            <a:extLst>
              <a:ext uri="{FF2B5EF4-FFF2-40B4-BE49-F238E27FC236}">
                <a16:creationId xmlns:a16="http://schemas.microsoft.com/office/drawing/2014/main" id="{ACDFAF48-B99D-455B-8D0F-B85D4AFD4C40}"/>
              </a:ext>
            </a:extLst>
          </p:cNvPr>
          <p:cNvSpPr txBox="1"/>
          <p:nvPr/>
        </p:nvSpPr>
        <p:spPr>
          <a:xfrm>
            <a:off x="80962" y="1997377"/>
            <a:ext cx="4572000" cy="307777"/>
          </a:xfrm>
          <a:prstGeom prst="rect">
            <a:avLst/>
          </a:prstGeom>
          <a:noFill/>
        </p:spPr>
        <p:txBody>
          <a:bodyPr wrap="square">
            <a:spAutoFit/>
          </a:bodyPr>
          <a:lstStyle/>
          <a:p>
            <a:r>
              <a:rPr lang="en-US" b="0" i="0" dirty="0">
                <a:solidFill>
                  <a:srgbClr val="515151"/>
                </a:solidFill>
                <a:effectLst/>
                <a:latin typeface="PT Serif" panose="020A0603040505020204" pitchFamily="18" charset="0"/>
              </a:rPr>
              <a:t>On average, the game ends in ~26 moves.</a:t>
            </a:r>
            <a:endParaRPr lang="en-IN" dirty="0"/>
          </a:p>
        </p:txBody>
      </p:sp>
      <p:sp>
        <p:nvSpPr>
          <p:cNvPr id="9" name="TextBox 8">
            <a:extLst>
              <a:ext uri="{FF2B5EF4-FFF2-40B4-BE49-F238E27FC236}">
                <a16:creationId xmlns:a16="http://schemas.microsoft.com/office/drawing/2014/main" id="{79165170-1BA5-4819-81F8-694E0601C58D}"/>
              </a:ext>
            </a:extLst>
          </p:cNvPr>
          <p:cNvSpPr txBox="1"/>
          <p:nvPr/>
        </p:nvSpPr>
        <p:spPr>
          <a:xfrm>
            <a:off x="80962" y="2436960"/>
            <a:ext cx="1158949" cy="369332"/>
          </a:xfrm>
          <a:prstGeom prst="rect">
            <a:avLst/>
          </a:prstGeom>
          <a:noFill/>
        </p:spPr>
        <p:txBody>
          <a:bodyPr wrap="square">
            <a:spAutoFit/>
          </a:bodyPr>
          <a:lstStyle/>
          <a:p>
            <a:pPr algn="l"/>
            <a:r>
              <a:rPr lang="en-IN" sz="1800" b="1" i="0" dirty="0">
                <a:solidFill>
                  <a:srgbClr val="C00000"/>
                </a:solidFill>
                <a:effectLst/>
                <a:latin typeface="Quattrocento Sans" panose="020B0502050000020003" pitchFamily="34" charset="0"/>
              </a:rPr>
              <a:t>Median</a:t>
            </a:r>
            <a:endParaRPr lang="en-IN" b="1" i="0" dirty="0">
              <a:solidFill>
                <a:srgbClr val="C00000"/>
              </a:solidFill>
              <a:effectLst/>
              <a:latin typeface="Quattrocento Sans" panose="020B0502050000020003" pitchFamily="34" charset="0"/>
            </a:endParaRPr>
          </a:p>
        </p:txBody>
      </p:sp>
      <p:pic>
        <p:nvPicPr>
          <p:cNvPr id="10" name="Picture 9">
            <a:extLst>
              <a:ext uri="{FF2B5EF4-FFF2-40B4-BE49-F238E27FC236}">
                <a16:creationId xmlns:a16="http://schemas.microsoft.com/office/drawing/2014/main" id="{12759B66-3619-4A09-B4CC-A34A6BD2083E}"/>
              </a:ext>
            </a:extLst>
          </p:cNvPr>
          <p:cNvPicPr>
            <a:picLocks noChangeAspect="1"/>
          </p:cNvPicPr>
          <p:nvPr/>
        </p:nvPicPr>
        <p:blipFill>
          <a:blip r:embed="rId3"/>
          <a:stretch>
            <a:fillRect/>
          </a:stretch>
        </p:blipFill>
        <p:spPr>
          <a:xfrm>
            <a:off x="80962" y="2980925"/>
            <a:ext cx="4309730" cy="1040022"/>
          </a:xfrm>
          <a:prstGeom prst="rect">
            <a:avLst/>
          </a:prstGeom>
        </p:spPr>
      </p:pic>
      <p:sp>
        <p:nvSpPr>
          <p:cNvPr id="12" name="TextBox 11">
            <a:extLst>
              <a:ext uri="{FF2B5EF4-FFF2-40B4-BE49-F238E27FC236}">
                <a16:creationId xmlns:a16="http://schemas.microsoft.com/office/drawing/2014/main" id="{2C60D9BF-5A5B-4E36-A8B4-F2D82A91C148}"/>
              </a:ext>
            </a:extLst>
          </p:cNvPr>
          <p:cNvSpPr txBox="1"/>
          <p:nvPr/>
        </p:nvSpPr>
        <p:spPr>
          <a:xfrm>
            <a:off x="80962" y="4195580"/>
            <a:ext cx="4572000" cy="738664"/>
          </a:xfrm>
          <a:prstGeom prst="rect">
            <a:avLst/>
          </a:prstGeom>
          <a:noFill/>
        </p:spPr>
        <p:txBody>
          <a:bodyPr wrap="square">
            <a:spAutoFit/>
          </a:bodyPr>
          <a:lstStyle/>
          <a:p>
            <a:r>
              <a:rPr lang="en-US" b="0" i="0" dirty="0">
                <a:solidFill>
                  <a:srgbClr val="515151"/>
                </a:solidFill>
                <a:effectLst/>
                <a:latin typeface="PT Serif" panose="020A0603040505020204" pitchFamily="18" charset="0"/>
              </a:rPr>
              <a:t>So, approximately 50% of the games will be finished in fewer than 24 moves, 50% will be finished in more than 24 moves.</a:t>
            </a:r>
            <a:endParaRPr lang="en-IN" dirty="0"/>
          </a:p>
        </p:txBody>
      </p:sp>
      <p:pic>
        <p:nvPicPr>
          <p:cNvPr id="13" name="Picture 12">
            <a:extLst>
              <a:ext uri="{FF2B5EF4-FFF2-40B4-BE49-F238E27FC236}">
                <a16:creationId xmlns:a16="http://schemas.microsoft.com/office/drawing/2014/main" id="{507E0132-49B3-4E6F-AF34-D7AF77FC4105}"/>
              </a:ext>
            </a:extLst>
          </p:cNvPr>
          <p:cNvPicPr>
            <a:picLocks noChangeAspect="1"/>
          </p:cNvPicPr>
          <p:nvPr/>
        </p:nvPicPr>
        <p:blipFill>
          <a:blip r:embed="rId4"/>
          <a:stretch>
            <a:fillRect/>
          </a:stretch>
        </p:blipFill>
        <p:spPr>
          <a:xfrm>
            <a:off x="5117805" y="861955"/>
            <a:ext cx="3676650" cy="3686175"/>
          </a:xfrm>
          <a:prstGeom prst="rect">
            <a:avLst/>
          </a:prstGeom>
        </p:spPr>
      </p:pic>
    </p:spTree>
    <p:extLst>
      <p:ext uri="{BB962C8B-B14F-4D97-AF65-F5344CB8AC3E}">
        <p14:creationId xmlns:p14="http://schemas.microsoft.com/office/powerpoint/2010/main" val="42006708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F134D-53EA-497B-819A-36EA2F2A031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58809" y="170121"/>
            <a:ext cx="3635353" cy="4557447"/>
          </a:xfrm>
          <a:prstGeom prst="rect">
            <a:avLst/>
          </a:prstGeom>
        </p:spPr>
      </p:pic>
      <p:sp>
        <p:nvSpPr>
          <p:cNvPr id="3" name="TextBox 2">
            <a:extLst>
              <a:ext uri="{FF2B5EF4-FFF2-40B4-BE49-F238E27FC236}">
                <a16:creationId xmlns:a16="http://schemas.microsoft.com/office/drawing/2014/main" id="{C086DD5C-3D5B-47C0-8A31-9FE1AF2A5FEB}"/>
              </a:ext>
            </a:extLst>
          </p:cNvPr>
          <p:cNvSpPr txBox="1"/>
          <p:nvPr/>
        </p:nvSpPr>
        <p:spPr>
          <a:xfrm>
            <a:off x="5699051" y="3888858"/>
            <a:ext cx="3295111" cy="230832"/>
          </a:xfrm>
          <a:prstGeom prst="rect">
            <a:avLst/>
          </a:prstGeom>
          <a:noFill/>
        </p:spPr>
        <p:txBody>
          <a:bodyPr wrap="square" rtlCol="0">
            <a:spAutoFit/>
          </a:bodyPr>
          <a:lstStyle/>
          <a:p>
            <a:r>
              <a:rPr lang="en-US" sz="900" dirty="0">
                <a:hlinkClick r:id="rId3" tooltip="https://gamicus.gamepedia.com/Snakes_and_Ladders"/>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6" name="Rectangle: Rounded Corners 5">
            <a:extLst>
              <a:ext uri="{FF2B5EF4-FFF2-40B4-BE49-F238E27FC236}">
                <a16:creationId xmlns:a16="http://schemas.microsoft.com/office/drawing/2014/main" id="{E9022513-CC33-4C86-8753-AD788FABA00F}"/>
              </a:ext>
            </a:extLst>
          </p:cNvPr>
          <p:cNvSpPr/>
          <p:nvPr/>
        </p:nvSpPr>
        <p:spPr>
          <a:xfrm>
            <a:off x="520996" y="563526"/>
            <a:ext cx="4486939" cy="10632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n w="0"/>
                <a:solidFill>
                  <a:srgbClr val="FF0000"/>
                </a:solidFill>
                <a:effectLst>
                  <a:outerShdw blurRad="38100" dist="19050" dir="2700000" algn="tl" rotWithShape="0">
                    <a:schemeClr val="dk1">
                      <a:alpha val="40000"/>
                    </a:schemeClr>
                  </a:outerShdw>
                </a:effectLst>
                <a:latin typeface="Kristen ITC" panose="03050502040202030202" pitchFamily="66" charset="0"/>
              </a:rPr>
              <a:t>Snakes and Ladders in Markov Chain</a:t>
            </a:r>
          </a:p>
        </p:txBody>
      </p:sp>
      <p:sp>
        <p:nvSpPr>
          <p:cNvPr id="4" name="TextBox 3">
            <a:extLst>
              <a:ext uri="{FF2B5EF4-FFF2-40B4-BE49-F238E27FC236}">
                <a16:creationId xmlns:a16="http://schemas.microsoft.com/office/drawing/2014/main" id="{E1531D0F-A2A7-4E42-AB86-74E4FAB86F8D}"/>
              </a:ext>
            </a:extLst>
          </p:cNvPr>
          <p:cNvSpPr txBox="1"/>
          <p:nvPr/>
        </p:nvSpPr>
        <p:spPr>
          <a:xfrm>
            <a:off x="287080" y="2222205"/>
            <a:ext cx="5071730" cy="1169551"/>
          </a:xfrm>
          <a:prstGeom prst="rect">
            <a:avLst/>
          </a:prstGeom>
          <a:noFill/>
        </p:spPr>
        <p:txBody>
          <a:bodyPr wrap="square" rtlCol="0">
            <a:spAutoFit/>
          </a:bodyPr>
          <a:lstStyle/>
          <a:p>
            <a:r>
              <a:rPr lang="en-US" b="0" i="0" dirty="0">
                <a:solidFill>
                  <a:srgbClr val="2C3E50"/>
                </a:solidFill>
                <a:effectLst/>
                <a:latin typeface="Lato" panose="020F0502020204030203" pitchFamily="34" charset="0"/>
              </a:rPr>
              <a:t>The game of Snakes and Ladders is a good candidate for analysis with a Markov Chain because of its </a:t>
            </a:r>
            <a:r>
              <a:rPr lang="en-US" b="0" i="1" dirty="0">
                <a:solidFill>
                  <a:srgbClr val="2C3E50"/>
                </a:solidFill>
                <a:effectLst/>
                <a:latin typeface="Lato" panose="020F0502020204030203" pitchFamily="34" charset="0"/>
              </a:rPr>
              <a:t>memorylessness</a:t>
            </a:r>
            <a:r>
              <a:rPr lang="en-US" b="0" i="0" dirty="0">
                <a:solidFill>
                  <a:srgbClr val="2C3E50"/>
                </a:solidFill>
                <a:effectLst/>
                <a:latin typeface="Lato" panose="020F0502020204030203" pitchFamily="34" charset="0"/>
              </a:rPr>
              <a:t>: at a given point in the game, the player's progression from the current square is independent of how they arrived at that square.</a:t>
            </a:r>
            <a:endParaRPr lang="en-US" b="1" dirty="0"/>
          </a:p>
        </p:txBody>
      </p:sp>
    </p:spTree>
    <p:extLst>
      <p:ext uri="{BB962C8B-B14F-4D97-AF65-F5344CB8AC3E}">
        <p14:creationId xmlns:p14="http://schemas.microsoft.com/office/powerpoint/2010/main" val="23561121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hutes and ladders image">
            <a:extLst>
              <a:ext uri="{FF2B5EF4-FFF2-40B4-BE49-F238E27FC236}">
                <a16:creationId xmlns:a16="http://schemas.microsoft.com/office/drawing/2014/main" id="{0D5F7E07-FE8A-4B7E-9697-EDE30A85A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12" y="-138223"/>
            <a:ext cx="6613451" cy="24242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D91743-1AA6-48F7-BDB3-813749419100}"/>
              </a:ext>
            </a:extLst>
          </p:cNvPr>
          <p:cNvSpPr txBox="1"/>
          <p:nvPr/>
        </p:nvSpPr>
        <p:spPr>
          <a:xfrm>
            <a:off x="276446" y="2286000"/>
            <a:ext cx="8378456" cy="2031325"/>
          </a:xfrm>
          <a:prstGeom prst="rect">
            <a:avLst/>
          </a:prstGeom>
          <a:noFill/>
        </p:spPr>
        <p:txBody>
          <a:bodyPr wrap="square" rtlCol="0">
            <a:spAutoFit/>
          </a:bodyPr>
          <a:lstStyle/>
          <a:p>
            <a:r>
              <a:rPr lang="en-US" b="1" dirty="0"/>
              <a:t>Rules of the Game</a:t>
            </a:r>
            <a:r>
              <a:rPr lang="en-US" dirty="0"/>
              <a:t>:</a:t>
            </a:r>
          </a:p>
          <a:p>
            <a:pPr algn="l"/>
            <a:r>
              <a:rPr lang="en-US" b="0" i="1" dirty="0">
                <a:solidFill>
                  <a:srgbClr val="212529"/>
                </a:solidFill>
                <a:effectLst/>
                <a:latin typeface="Charter-Racket"/>
              </a:rPr>
              <a:t>A player starts at the red “Start” square and finishes at the green “Finish” square. A player advances along the board by spinning a spinner that results in moving forward one to three squares.</a:t>
            </a:r>
          </a:p>
          <a:p>
            <a:pPr algn="l"/>
            <a:r>
              <a:rPr lang="en-US" b="0" i="1" dirty="0">
                <a:solidFill>
                  <a:srgbClr val="212529"/>
                </a:solidFill>
                <a:effectLst/>
                <a:latin typeface="Charter-Racket"/>
              </a:rPr>
              <a:t>If a player ends his turn on a Ladder he immediately moves upwards along the ladder. For example, if a player ends his turn on square 6, he would immediately move to square 11.</a:t>
            </a:r>
          </a:p>
          <a:p>
            <a:pPr algn="l"/>
            <a:r>
              <a:rPr lang="en-US" b="0" i="1" dirty="0">
                <a:solidFill>
                  <a:srgbClr val="212529"/>
                </a:solidFill>
                <a:effectLst/>
                <a:latin typeface="Charter-Racket"/>
              </a:rPr>
              <a:t>If a player ends his turn on a snake he immediately moves down the slide. For example, if a player ends his turn on square 7, he would automatically move to square 2.</a:t>
            </a:r>
          </a:p>
          <a:p>
            <a:pPr algn="l"/>
            <a:r>
              <a:rPr lang="en-US" b="0" i="1" dirty="0">
                <a:solidFill>
                  <a:srgbClr val="212529"/>
                </a:solidFill>
                <a:effectLst/>
                <a:latin typeface="Charter-Racket"/>
              </a:rPr>
              <a:t>A player wins the game when he lands on or passes the Finish square.</a:t>
            </a:r>
          </a:p>
          <a:p>
            <a:endParaRPr lang="en-US" dirty="0"/>
          </a:p>
        </p:txBody>
      </p:sp>
      <p:sp>
        <p:nvSpPr>
          <p:cNvPr id="11" name="TextBox 10">
            <a:extLst>
              <a:ext uri="{FF2B5EF4-FFF2-40B4-BE49-F238E27FC236}">
                <a16:creationId xmlns:a16="http://schemas.microsoft.com/office/drawing/2014/main" id="{398F58B2-FC4B-47EF-985C-4FBE0455416B}"/>
              </a:ext>
            </a:extLst>
          </p:cNvPr>
          <p:cNvSpPr txBox="1"/>
          <p:nvPr/>
        </p:nvSpPr>
        <p:spPr>
          <a:xfrm>
            <a:off x="499730" y="4367757"/>
            <a:ext cx="8378456" cy="400110"/>
          </a:xfrm>
          <a:prstGeom prst="rect">
            <a:avLst/>
          </a:prstGeom>
          <a:noFill/>
        </p:spPr>
        <p:txBody>
          <a:bodyPr wrap="square" rtlCol="0">
            <a:spAutoFit/>
          </a:bodyPr>
          <a:lstStyle/>
          <a:p>
            <a:r>
              <a:rPr lang="en-US" sz="2000" b="1" i="1" dirty="0">
                <a:solidFill>
                  <a:srgbClr val="212529"/>
                </a:solidFill>
                <a:effectLst/>
                <a:latin typeface="Charter-Racket"/>
              </a:rPr>
              <a:t>Question: What is the average number of turns needed to finish the game? </a:t>
            </a:r>
            <a:endParaRPr lang="en-US" sz="2000" dirty="0"/>
          </a:p>
        </p:txBody>
      </p:sp>
    </p:spTree>
    <p:extLst>
      <p:ext uri="{BB962C8B-B14F-4D97-AF65-F5344CB8AC3E}">
        <p14:creationId xmlns:p14="http://schemas.microsoft.com/office/powerpoint/2010/main" val="5943229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87CCA5-825A-4D66-8C14-35A462A43349}"/>
              </a:ext>
            </a:extLst>
          </p:cNvPr>
          <p:cNvSpPr txBox="1"/>
          <p:nvPr/>
        </p:nvSpPr>
        <p:spPr>
          <a:xfrm>
            <a:off x="255181" y="457200"/>
            <a:ext cx="8378456" cy="2031325"/>
          </a:xfrm>
          <a:prstGeom prst="rect">
            <a:avLst/>
          </a:prstGeom>
          <a:noFill/>
        </p:spPr>
        <p:txBody>
          <a:bodyPr wrap="square" rtlCol="0">
            <a:spAutoFit/>
          </a:bodyPr>
          <a:lstStyle/>
          <a:p>
            <a:pPr algn="l"/>
            <a:r>
              <a:rPr lang="en-US" b="0" i="0" dirty="0">
                <a:solidFill>
                  <a:srgbClr val="212529"/>
                </a:solidFill>
                <a:effectLst/>
                <a:latin typeface="Charter-Racket"/>
              </a:rPr>
              <a:t>For instance, when we start at the first box of the game, the spinner gives us the following transition probabilities:</a:t>
            </a:r>
          </a:p>
          <a:p>
            <a:pPr algn="l">
              <a:buFont typeface="Arial" panose="020B0604020202020204" pitchFamily="34" charset="0"/>
              <a:buChar char="•"/>
            </a:pPr>
            <a:r>
              <a:rPr lang="en-US" b="0" i="0" dirty="0">
                <a:solidFill>
                  <a:srgbClr val="212529"/>
                </a:solidFill>
                <a:effectLst/>
                <a:latin typeface="Charter-Racket"/>
              </a:rPr>
              <a:t> 1/3 chance of moving to box 2.</a:t>
            </a:r>
          </a:p>
          <a:p>
            <a:pPr algn="l">
              <a:buFont typeface="Arial" panose="020B0604020202020204" pitchFamily="34" charset="0"/>
              <a:buChar char="•"/>
            </a:pPr>
            <a:r>
              <a:rPr lang="en-US" b="0" i="0" dirty="0">
                <a:solidFill>
                  <a:srgbClr val="212529"/>
                </a:solidFill>
                <a:effectLst/>
                <a:latin typeface="Charter-Racket"/>
              </a:rPr>
              <a:t> 1/3 chance of moving to box 3.</a:t>
            </a:r>
          </a:p>
          <a:p>
            <a:pPr algn="l">
              <a:buFont typeface="Arial" panose="020B0604020202020204" pitchFamily="34" charset="0"/>
              <a:buChar char="•"/>
            </a:pPr>
            <a:r>
              <a:rPr lang="en-US" b="0" i="0" dirty="0">
                <a:solidFill>
                  <a:srgbClr val="212529"/>
                </a:solidFill>
                <a:effectLst/>
                <a:latin typeface="Charter-Racket"/>
              </a:rPr>
              <a:t> 1/3 chance of moving to box 4, immediately taking the ladder, and ending in box 5.</a:t>
            </a:r>
          </a:p>
          <a:p>
            <a:pPr algn="l">
              <a:buFont typeface="Arial" panose="020B0604020202020204" pitchFamily="34" charset="0"/>
              <a:buChar char="•"/>
            </a:pPr>
            <a:r>
              <a:rPr lang="en-US" b="0" i="0" dirty="0">
                <a:solidFill>
                  <a:srgbClr val="212529"/>
                </a:solidFill>
                <a:effectLst/>
                <a:latin typeface="Charter-Racket"/>
              </a:rPr>
              <a:t> 0 chance of ending up in any other state.</a:t>
            </a:r>
          </a:p>
          <a:p>
            <a:pPr algn="l"/>
            <a:r>
              <a:rPr lang="en-US" b="0" i="0" dirty="0">
                <a:solidFill>
                  <a:srgbClr val="212529"/>
                </a:solidFill>
                <a:effectLst/>
                <a:latin typeface="Charter-Racket"/>
              </a:rPr>
              <a:t>  </a:t>
            </a:r>
            <a:r>
              <a:rPr lang="en-US" b="1" i="1" dirty="0">
                <a:solidFill>
                  <a:srgbClr val="212529"/>
                </a:solidFill>
                <a:effectLst/>
                <a:latin typeface="Charter-Racket"/>
              </a:rPr>
              <a:t>one thing becomes immediately obvious — you can never end up in a state which is the beginning of a </a:t>
            </a:r>
            <a:r>
              <a:rPr lang="en-US" b="1" i="1" dirty="0">
                <a:solidFill>
                  <a:srgbClr val="212529"/>
                </a:solidFill>
                <a:latin typeface="Charter-Racket"/>
              </a:rPr>
              <a:t>snake</a:t>
            </a:r>
            <a:r>
              <a:rPr lang="en-US" b="1" i="1" dirty="0">
                <a:solidFill>
                  <a:srgbClr val="212529"/>
                </a:solidFill>
                <a:effectLst/>
                <a:latin typeface="Charter-Racket"/>
              </a:rPr>
              <a:t> or ladder. </a:t>
            </a:r>
          </a:p>
          <a:p>
            <a:endParaRPr lang="en-US" dirty="0"/>
          </a:p>
        </p:txBody>
      </p:sp>
      <p:sp>
        <p:nvSpPr>
          <p:cNvPr id="5" name="TextBox 4">
            <a:extLst>
              <a:ext uri="{FF2B5EF4-FFF2-40B4-BE49-F238E27FC236}">
                <a16:creationId xmlns:a16="http://schemas.microsoft.com/office/drawing/2014/main" id="{D3E4B1A4-496A-4FA1-BAAA-2FE605C7EBB4}"/>
              </a:ext>
            </a:extLst>
          </p:cNvPr>
          <p:cNvSpPr txBox="1"/>
          <p:nvPr/>
        </p:nvSpPr>
        <p:spPr>
          <a:xfrm>
            <a:off x="255181" y="2488525"/>
            <a:ext cx="8378456" cy="738664"/>
          </a:xfrm>
          <a:prstGeom prst="rect">
            <a:avLst/>
          </a:prstGeom>
          <a:noFill/>
        </p:spPr>
        <p:txBody>
          <a:bodyPr wrap="square" rtlCol="0">
            <a:spAutoFit/>
          </a:bodyPr>
          <a:lstStyle/>
          <a:p>
            <a:r>
              <a:rPr lang="en-US" dirty="0"/>
              <a:t>Let  us make an 8X8 matrix P representing all of the possible transitions, where the element Pij represents the probability from moving from state i to state j.</a:t>
            </a:r>
          </a:p>
          <a:p>
            <a:endParaRPr lang="en-US" dirty="0"/>
          </a:p>
        </p:txBody>
      </p:sp>
      <p:pic>
        <p:nvPicPr>
          <p:cNvPr id="4" name="Picture 3">
            <a:extLst>
              <a:ext uri="{FF2B5EF4-FFF2-40B4-BE49-F238E27FC236}">
                <a16:creationId xmlns:a16="http://schemas.microsoft.com/office/drawing/2014/main" id="{2A07D93F-8C81-4AD9-8418-716E3C585735}"/>
              </a:ext>
            </a:extLst>
          </p:cNvPr>
          <p:cNvPicPr>
            <a:picLocks noChangeAspect="1"/>
          </p:cNvPicPr>
          <p:nvPr/>
        </p:nvPicPr>
        <p:blipFill>
          <a:blip r:embed="rId2"/>
          <a:stretch>
            <a:fillRect/>
          </a:stretch>
        </p:blipFill>
        <p:spPr>
          <a:xfrm>
            <a:off x="712382" y="3033643"/>
            <a:ext cx="5305646" cy="1953533"/>
          </a:xfrm>
          <a:prstGeom prst="rect">
            <a:avLst/>
          </a:prstGeom>
        </p:spPr>
      </p:pic>
    </p:spTree>
    <p:extLst>
      <p:ext uri="{BB962C8B-B14F-4D97-AF65-F5344CB8AC3E}">
        <p14:creationId xmlns:p14="http://schemas.microsoft.com/office/powerpoint/2010/main" val="92734258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B0B1212-2E77-41A9-82B8-A55680D0C395}"/>
              </a:ext>
            </a:extLst>
          </p:cNvPr>
          <p:cNvSpPr txBox="1"/>
          <p:nvPr/>
        </p:nvSpPr>
        <p:spPr>
          <a:xfrm>
            <a:off x="514572" y="847449"/>
            <a:ext cx="3689497" cy="861774"/>
          </a:xfrm>
          <a:prstGeom prst="rect">
            <a:avLst/>
          </a:prstGeom>
          <a:noFill/>
        </p:spPr>
        <p:txBody>
          <a:bodyPr wrap="square" rtlCol="0">
            <a:spAutoFit/>
          </a:bodyPr>
          <a:lstStyle/>
          <a:p>
            <a:r>
              <a:rPr lang="en-US" sz="1200" dirty="0">
                <a:solidFill>
                  <a:srgbClr val="212529"/>
                </a:solidFill>
                <a:latin typeface="+mj-lt"/>
              </a:rPr>
              <a:t>We simulate </a:t>
            </a:r>
            <a:r>
              <a:rPr lang="en-US" sz="1200" b="0" i="0" dirty="0">
                <a:solidFill>
                  <a:srgbClr val="212529"/>
                </a:solidFill>
                <a:effectLst/>
                <a:latin typeface="+mj-lt"/>
              </a:rPr>
              <a:t>many runs through the game and see empirically how many moves it took to finish. Here's a function that simulates playing the game:</a:t>
            </a:r>
          </a:p>
          <a:p>
            <a:endParaRPr lang="en-US" dirty="0"/>
          </a:p>
        </p:txBody>
      </p:sp>
      <p:pic>
        <p:nvPicPr>
          <p:cNvPr id="12" name="Picture 11">
            <a:extLst>
              <a:ext uri="{FF2B5EF4-FFF2-40B4-BE49-F238E27FC236}">
                <a16:creationId xmlns:a16="http://schemas.microsoft.com/office/drawing/2014/main" id="{C1147689-9CAF-4A8D-A8C7-9C195B43FE92}"/>
              </a:ext>
            </a:extLst>
          </p:cNvPr>
          <p:cNvPicPr>
            <a:picLocks noChangeAspect="1"/>
          </p:cNvPicPr>
          <p:nvPr/>
        </p:nvPicPr>
        <p:blipFill>
          <a:blip r:embed="rId2"/>
          <a:stretch>
            <a:fillRect/>
          </a:stretch>
        </p:blipFill>
        <p:spPr>
          <a:xfrm>
            <a:off x="407467" y="1584251"/>
            <a:ext cx="6154365" cy="3090222"/>
          </a:xfrm>
          <a:prstGeom prst="rect">
            <a:avLst/>
          </a:prstGeom>
        </p:spPr>
      </p:pic>
      <p:sp>
        <p:nvSpPr>
          <p:cNvPr id="13" name="TextBox 12">
            <a:extLst>
              <a:ext uri="{FF2B5EF4-FFF2-40B4-BE49-F238E27FC236}">
                <a16:creationId xmlns:a16="http://schemas.microsoft.com/office/drawing/2014/main" id="{B1D6FE95-6989-4CCF-9CD1-EFA80C4A281B}"/>
              </a:ext>
            </a:extLst>
          </p:cNvPr>
          <p:cNvSpPr txBox="1"/>
          <p:nvPr/>
        </p:nvSpPr>
        <p:spPr>
          <a:xfrm>
            <a:off x="2359320" y="4674473"/>
            <a:ext cx="4202512" cy="523220"/>
          </a:xfrm>
          <a:prstGeom prst="rect">
            <a:avLst/>
          </a:prstGeom>
          <a:noFill/>
        </p:spPr>
        <p:txBody>
          <a:bodyPr wrap="square" rtlCol="0">
            <a:spAutoFit/>
          </a:bodyPr>
          <a:lstStyle/>
          <a:p>
            <a:r>
              <a:rPr lang="en-US" b="1" i="1" dirty="0">
                <a:solidFill>
                  <a:srgbClr val="00B0F0"/>
                </a:solidFill>
                <a:effectLst/>
                <a:latin typeface="Charter-Racket"/>
              </a:rPr>
              <a:t>So on average it takes about 5 moves to get from the starting state to finishing the game.</a:t>
            </a:r>
            <a:endParaRPr lang="en-US" b="1" i="1" dirty="0">
              <a:solidFill>
                <a:srgbClr val="00B0F0"/>
              </a:solidFill>
            </a:endParaRPr>
          </a:p>
        </p:txBody>
      </p:sp>
      <p:sp>
        <p:nvSpPr>
          <p:cNvPr id="2" name="TextBox 1">
            <a:extLst>
              <a:ext uri="{FF2B5EF4-FFF2-40B4-BE49-F238E27FC236}">
                <a16:creationId xmlns:a16="http://schemas.microsoft.com/office/drawing/2014/main" id="{1849C32F-A1A8-4A88-B13F-8DA7E15CAF25}"/>
              </a:ext>
            </a:extLst>
          </p:cNvPr>
          <p:cNvSpPr txBox="1"/>
          <p:nvPr/>
        </p:nvSpPr>
        <p:spPr>
          <a:xfrm>
            <a:off x="2771339" y="329609"/>
            <a:ext cx="2757591" cy="400110"/>
          </a:xfrm>
          <a:prstGeom prst="rect">
            <a:avLst/>
          </a:prstGeom>
          <a:noFill/>
        </p:spPr>
        <p:txBody>
          <a:bodyPr wrap="square" rtlCol="0">
            <a:spAutoFit/>
          </a:bodyPr>
          <a:lstStyle/>
          <a:p>
            <a:pPr algn="ctr"/>
            <a:r>
              <a:rPr lang="en-US" sz="2000" b="1" i="1" dirty="0">
                <a:solidFill>
                  <a:srgbClr val="C00000"/>
                </a:solidFill>
                <a:effectLst>
                  <a:outerShdw blurRad="38100" dist="38100" dir="2700000" algn="tl">
                    <a:srgbClr val="000000">
                      <a:alpha val="43137"/>
                    </a:srgbClr>
                  </a:outerShdw>
                </a:effectLst>
              </a:rPr>
              <a:t>SIMULATING</a:t>
            </a:r>
          </a:p>
        </p:txBody>
      </p:sp>
    </p:spTree>
    <p:extLst>
      <p:ext uri="{BB962C8B-B14F-4D97-AF65-F5344CB8AC3E}">
        <p14:creationId xmlns:p14="http://schemas.microsoft.com/office/powerpoint/2010/main" val="426633910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8A32-F575-45D5-9E0D-F25A1EB188AE}"/>
              </a:ext>
            </a:extLst>
          </p:cNvPr>
          <p:cNvSpPr txBox="1">
            <a:spLocks/>
          </p:cNvSpPr>
          <p:nvPr/>
        </p:nvSpPr>
        <p:spPr>
          <a:xfrm>
            <a:off x="430175" y="252042"/>
            <a:ext cx="7785248" cy="5914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i="1" dirty="0">
                <a:solidFill>
                  <a:srgbClr val="C00000"/>
                </a:solidFill>
                <a:effectLst>
                  <a:outerShdw blurRad="38100" dist="38100" dir="2700000" algn="tl">
                    <a:srgbClr val="000000">
                      <a:alpha val="43137"/>
                    </a:srgbClr>
                  </a:outerShdw>
                </a:effectLst>
              </a:rPr>
              <a:t>Markov Chain in Sports</a:t>
            </a:r>
          </a:p>
        </p:txBody>
      </p:sp>
      <p:sp>
        <p:nvSpPr>
          <p:cNvPr id="4" name="Content Placeholder 2">
            <a:extLst>
              <a:ext uri="{FF2B5EF4-FFF2-40B4-BE49-F238E27FC236}">
                <a16:creationId xmlns:a16="http://schemas.microsoft.com/office/drawing/2014/main" id="{A9BB4A12-8CFD-4FAB-8341-BF0A067C7EFA}"/>
              </a:ext>
            </a:extLst>
          </p:cNvPr>
          <p:cNvSpPr txBox="1">
            <a:spLocks/>
          </p:cNvSpPr>
          <p:nvPr/>
        </p:nvSpPr>
        <p:spPr>
          <a:xfrm>
            <a:off x="388953" y="1242713"/>
            <a:ext cx="7886700" cy="309920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mj-lt"/>
              <a:buAutoNum type="arabicPeriod"/>
            </a:pPr>
            <a:r>
              <a:rPr lang="en-US" sz="1600" dirty="0">
                <a:solidFill>
                  <a:srgbClr val="292929"/>
                </a:solidFill>
                <a:latin typeface="Cambria Math" panose="02040503050406030204" pitchFamily="18" charset="0"/>
                <a:ea typeface="Cambria Math" panose="02040503050406030204" pitchFamily="18" charset="0"/>
              </a:rPr>
              <a:t>For example, if you can predict what type of ball will be bowled by a bowler or shot played by a </a:t>
            </a:r>
            <a:r>
              <a:rPr lang="en-GB" sz="1600" dirty="0">
                <a:solidFill>
                  <a:srgbClr val="292929"/>
                </a:solidFill>
                <a:latin typeface="Cambria Math" panose="02040503050406030204" pitchFamily="18" charset="0"/>
                <a:ea typeface="Cambria Math" panose="02040503050406030204" pitchFamily="18" charset="0"/>
              </a:rPr>
              <a:t>batsman. It</a:t>
            </a:r>
            <a:r>
              <a:rPr lang="en-US" sz="1600" dirty="0">
                <a:solidFill>
                  <a:srgbClr val="292929"/>
                </a:solidFill>
                <a:latin typeface="Cambria Math" panose="02040503050406030204" pitchFamily="18" charset="0"/>
                <a:ea typeface="Cambria Math" panose="02040503050406030204" pitchFamily="18" charset="0"/>
              </a:rPr>
              <a:t> will add up better insights for a player, a manager or a coach in context with tactical and technical </a:t>
            </a:r>
            <a:r>
              <a:rPr lang="en-GB" sz="1600" dirty="0">
                <a:solidFill>
                  <a:srgbClr val="292929"/>
                </a:solidFill>
                <a:latin typeface="Cambria Math" panose="02040503050406030204" pitchFamily="18" charset="0"/>
                <a:ea typeface="Cambria Math" panose="02040503050406030204" pitchFamily="18" charset="0"/>
              </a:rPr>
              <a:t>aspects. </a:t>
            </a:r>
          </a:p>
          <a:p>
            <a:pPr marL="342900" indent="-342900">
              <a:buFont typeface="+mj-lt"/>
              <a:buAutoNum type="arabicPeriod"/>
            </a:pPr>
            <a:endParaRPr lang="en-GB" sz="1600" dirty="0">
              <a:solidFill>
                <a:srgbClr val="292929"/>
              </a:solidFill>
              <a:latin typeface="Cambria Math" panose="02040503050406030204" pitchFamily="18" charset="0"/>
              <a:ea typeface="Cambria Math" panose="02040503050406030204" pitchFamily="18" charset="0"/>
            </a:endParaRPr>
          </a:p>
          <a:p>
            <a:pPr marL="342900" indent="-342900">
              <a:buFont typeface="+mj-lt"/>
              <a:buAutoNum type="arabicPeriod"/>
            </a:pPr>
            <a:r>
              <a:rPr lang="en-US" sz="1600" dirty="0">
                <a:solidFill>
                  <a:srgbClr val="292929"/>
                </a:solidFill>
                <a:latin typeface="Cambria Math" panose="02040503050406030204" pitchFamily="18" charset="0"/>
                <a:ea typeface="Cambria Math" panose="02040503050406030204" pitchFamily="18" charset="0"/>
              </a:rPr>
              <a:t> The objective of using the Markov chain model is to provide tactile or technical advice in cricket and </a:t>
            </a:r>
            <a:r>
              <a:rPr lang="en-GB" sz="1600" dirty="0">
                <a:solidFill>
                  <a:srgbClr val="292929"/>
                </a:solidFill>
                <a:latin typeface="Cambria Math" panose="02040503050406030204" pitchFamily="18" charset="0"/>
                <a:ea typeface="Cambria Math" panose="02040503050406030204" pitchFamily="18" charset="0"/>
              </a:rPr>
              <a:t>basketball</a:t>
            </a:r>
            <a:r>
              <a:rPr lang="en-US" sz="1600" dirty="0">
                <a:solidFill>
                  <a:srgbClr val="292929"/>
                </a:solidFill>
                <a:latin typeface="Cambria Math" panose="02040503050406030204" pitchFamily="18" charset="0"/>
                <a:ea typeface="Cambria Math" panose="02040503050406030204" pitchFamily="18" charset="0"/>
              </a:rPr>
              <a:t>.</a:t>
            </a:r>
            <a:endParaRPr lang="en-GB" sz="1600" dirty="0">
              <a:solidFill>
                <a:srgbClr val="292929"/>
              </a:solidFill>
              <a:latin typeface="Cambria Math" panose="02040503050406030204" pitchFamily="18" charset="0"/>
              <a:ea typeface="Cambria Math" panose="02040503050406030204" pitchFamily="18" charset="0"/>
            </a:endParaRPr>
          </a:p>
          <a:p>
            <a:pPr marL="342900" indent="-342900">
              <a:buFont typeface="+mj-lt"/>
              <a:buAutoNum type="arabicPeriod"/>
            </a:pPr>
            <a:endParaRPr lang="en-US" sz="1600" dirty="0">
              <a:solidFill>
                <a:srgbClr val="292929"/>
              </a:solidFill>
              <a:latin typeface="Cambria Math" panose="02040503050406030204" pitchFamily="18" charset="0"/>
              <a:ea typeface="Cambria Math" panose="02040503050406030204" pitchFamily="18" charset="0"/>
            </a:endParaRPr>
          </a:p>
          <a:p>
            <a:pPr marL="342900" indent="-342900">
              <a:buFont typeface="+mj-lt"/>
              <a:buAutoNum type="arabicPeriod"/>
            </a:pPr>
            <a:r>
              <a:rPr lang="en-US" sz="1600" dirty="0">
                <a:solidFill>
                  <a:srgbClr val="292929"/>
                </a:solidFill>
                <a:latin typeface="Cambria Math" panose="02040503050406030204" pitchFamily="18" charset="0"/>
                <a:ea typeface="Cambria Math" panose="02040503050406030204" pitchFamily="18" charset="0"/>
              </a:rPr>
              <a:t>A Markov Reward Process (MRP) is a Markov model where transitions may have an associated reward or cost. Specifically, an MRP is a tuple (S, P, R, γ) where S is the set of states, P: S × S → [0, 1] is the transition function, R: S × S → R is a reward function associated with every transition and γ ∈ [0, 1] is a discount factor.</a:t>
            </a:r>
            <a:endParaRPr lang="en-IN" sz="16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719317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2273755-927B-45B9-B985-940E09AF1B05}"/>
              </a:ext>
            </a:extLst>
          </p:cNvPr>
          <p:cNvSpPr>
            <a:spLocks noGrp="1"/>
          </p:cNvSpPr>
          <p:nvPr>
            <p:ph type="subTitle" idx="1"/>
          </p:nvPr>
        </p:nvSpPr>
        <p:spPr>
          <a:xfrm flipH="1">
            <a:off x="546600" y="1485900"/>
            <a:ext cx="8050800" cy="3511152"/>
          </a:xfrm>
        </p:spPr>
        <p:txBody>
          <a:bodyPr/>
          <a:lstStyle/>
          <a:p>
            <a:pPr marL="214313" indent="-214313" algn="l">
              <a:buFont typeface="Arial" panose="020B0604020202020204" pitchFamily="34" charset="0"/>
              <a:buChar char="•"/>
            </a:pPr>
            <a:r>
              <a:rPr lang="en-IN" sz="1800" b="1" dirty="0"/>
              <a:t>Markov chains are fundamental part of stochastic process.</a:t>
            </a:r>
          </a:p>
          <a:p>
            <a:pPr marL="214313" indent="-214313" algn="l">
              <a:buFont typeface="Arial" panose="020B0604020202020204" pitchFamily="34" charset="0"/>
              <a:buChar char="•"/>
            </a:pPr>
            <a:r>
              <a:rPr lang="en-IN" sz="1800" b="1" dirty="0"/>
              <a:t>The basic idea were developed by the Russian mathematician A.A. </a:t>
            </a:r>
            <a:r>
              <a:rPr lang="en-GB" sz="1800" b="1" dirty="0"/>
              <a:t>Markov.</a:t>
            </a:r>
            <a:endParaRPr lang="en-IN" sz="1800" b="1" dirty="0"/>
          </a:p>
          <a:p>
            <a:pPr marL="214313" indent="-214313" algn="l">
              <a:buFont typeface="Arial" panose="020B0604020202020204" pitchFamily="34" charset="0"/>
              <a:buChar char="•"/>
            </a:pPr>
            <a:r>
              <a:rPr lang="en-IN" sz="1800" b="1" dirty="0"/>
              <a:t>A Markov chain is </a:t>
            </a:r>
            <a:r>
              <a:rPr lang="en-GB" sz="1800" b="1" dirty="0"/>
              <a:t>a random process with the property that the Next state only depends on current state.</a:t>
            </a:r>
            <a:endParaRPr lang="en-IN" sz="1800" b="1" dirty="0"/>
          </a:p>
          <a:p>
            <a:pPr marL="214313" indent="-214313" algn="l">
              <a:buFont typeface="Arial" panose="020B0604020202020204" pitchFamily="34" charset="0"/>
              <a:buChar char="•"/>
            </a:pPr>
            <a:endParaRPr lang="en-IN" sz="1800" b="1" dirty="0"/>
          </a:p>
          <a:p>
            <a:pPr marL="214313" indent="-214313" algn="l">
              <a:buFont typeface="Arial" panose="020B0604020202020204" pitchFamily="34" charset="0"/>
              <a:buChar char="•"/>
            </a:pPr>
            <a:r>
              <a:rPr lang="en-US" sz="1800" b="1" dirty="0"/>
              <a:t>In mathematical terms, the definition can be expressed as follows:</a:t>
            </a:r>
            <a:endParaRPr lang="en-GB" sz="1800" b="1" dirty="0"/>
          </a:p>
          <a:p>
            <a:pPr marL="0" indent="0" algn="l">
              <a:buNone/>
            </a:pPr>
            <a:r>
              <a:rPr lang="en-GB" sz="1800" b="1" dirty="0"/>
              <a:t>    </a:t>
            </a:r>
            <a:r>
              <a:rPr lang="en-US" sz="1800" b="1" dirty="0"/>
              <a:t>A stochastic process X = {Xn , n ε N} in a countable space S is a discrete-time </a:t>
            </a:r>
            <a:r>
              <a:rPr lang="en-GB" sz="1800" b="1" dirty="0"/>
              <a:t>    </a:t>
            </a:r>
            <a:r>
              <a:rPr lang="en-US" sz="1800" b="1" dirty="0"/>
              <a:t>Markov chain if: </a:t>
            </a:r>
          </a:p>
          <a:p>
            <a:pPr marL="0" indent="0" algn="l">
              <a:buNone/>
            </a:pPr>
            <a:r>
              <a:rPr lang="en-GB" sz="1800" b="1" dirty="0"/>
              <a:t>    </a:t>
            </a:r>
            <a:r>
              <a:rPr lang="en-US" sz="1800" b="1" dirty="0"/>
              <a:t>For all n ≥ 0, Xn ε S</a:t>
            </a:r>
          </a:p>
          <a:p>
            <a:pPr marL="0" indent="0" algn="l">
              <a:buNone/>
            </a:pPr>
            <a:r>
              <a:rPr lang="en-US" sz="1800" b="1" dirty="0"/>
              <a:t>     </a:t>
            </a:r>
          </a:p>
          <a:p>
            <a:pPr marL="0" indent="0" algn="l">
              <a:buNone/>
            </a:pPr>
            <a:endParaRPr lang="en-IN" sz="1800" b="1" dirty="0"/>
          </a:p>
          <a:p>
            <a:endParaRPr lang="en-IN" dirty="0"/>
          </a:p>
        </p:txBody>
      </p:sp>
      <p:sp>
        <p:nvSpPr>
          <p:cNvPr id="3" name="Title 2">
            <a:extLst>
              <a:ext uri="{FF2B5EF4-FFF2-40B4-BE49-F238E27FC236}">
                <a16:creationId xmlns:a16="http://schemas.microsoft.com/office/drawing/2014/main" id="{7F43A52F-5A59-406F-9B89-615290F7B8B1}"/>
              </a:ext>
            </a:extLst>
          </p:cNvPr>
          <p:cNvSpPr>
            <a:spLocks noGrp="1"/>
          </p:cNvSpPr>
          <p:nvPr>
            <p:ph type="title"/>
          </p:nvPr>
        </p:nvSpPr>
        <p:spPr>
          <a:xfrm>
            <a:off x="1910919" y="283608"/>
            <a:ext cx="5865920" cy="630000"/>
          </a:xfrm>
        </p:spPr>
        <p:txBody>
          <a:bodyPr/>
          <a:lstStyle/>
          <a:p>
            <a:r>
              <a:rPr lang="en-IN" b="1" u="sng" dirty="0">
                <a:solidFill>
                  <a:srgbClr val="C00000"/>
                </a:solidFill>
              </a:rPr>
              <a:t>Introduction of Markov chains</a:t>
            </a:r>
          </a:p>
        </p:txBody>
      </p:sp>
    </p:spTree>
    <p:extLst>
      <p:ext uri="{BB962C8B-B14F-4D97-AF65-F5344CB8AC3E}">
        <p14:creationId xmlns:p14="http://schemas.microsoft.com/office/powerpoint/2010/main" val="141565212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5868CB0B-064F-4F3D-BCDC-F7F9824C4B2B}"/>
              </a:ext>
            </a:extLst>
          </p:cNvPr>
          <p:cNvSpPr txBox="1">
            <a:spLocks/>
          </p:cNvSpPr>
          <p:nvPr/>
        </p:nvSpPr>
        <p:spPr>
          <a:xfrm>
            <a:off x="470517" y="1146177"/>
            <a:ext cx="3111623" cy="133830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rgbClr val="292929"/>
                </a:solidFill>
                <a:latin typeface="Cambria Math" panose="02040503050406030204" pitchFamily="18" charset="0"/>
                <a:ea typeface="Cambria Math" panose="02040503050406030204" pitchFamily="18" charset="0"/>
              </a:rPr>
              <a:t>Suppose a bowler is bowling an over if in current over he bowled 3 Swing bowl, 2 bouncer and 1 yorker then present probability will be as stated below:</a:t>
            </a:r>
          </a:p>
        </p:txBody>
      </p:sp>
      <p:pic>
        <p:nvPicPr>
          <p:cNvPr id="3" name="Picture 2">
            <a:extLst>
              <a:ext uri="{FF2B5EF4-FFF2-40B4-BE49-F238E27FC236}">
                <a16:creationId xmlns:a16="http://schemas.microsoft.com/office/drawing/2014/main" id="{41496B96-EEF8-4C39-BA36-E5792283E810}"/>
              </a:ext>
            </a:extLst>
          </p:cNvPr>
          <p:cNvPicPr>
            <a:picLocks noChangeAspect="1"/>
          </p:cNvPicPr>
          <p:nvPr/>
        </p:nvPicPr>
        <p:blipFill>
          <a:blip r:embed="rId2"/>
          <a:stretch>
            <a:fillRect/>
          </a:stretch>
        </p:blipFill>
        <p:spPr>
          <a:xfrm>
            <a:off x="4511550" y="6126"/>
            <a:ext cx="4572396" cy="2280102"/>
          </a:xfrm>
          <a:prstGeom prst="rect">
            <a:avLst/>
          </a:prstGeom>
        </p:spPr>
      </p:pic>
      <p:sp>
        <p:nvSpPr>
          <p:cNvPr id="4" name="Title 1">
            <a:extLst>
              <a:ext uri="{FF2B5EF4-FFF2-40B4-BE49-F238E27FC236}">
                <a16:creationId xmlns:a16="http://schemas.microsoft.com/office/drawing/2014/main" id="{E51C6630-FEDF-4BB7-9967-3858B0C0DCA9}"/>
              </a:ext>
            </a:extLst>
          </p:cNvPr>
          <p:cNvSpPr txBox="1">
            <a:spLocks/>
          </p:cNvSpPr>
          <p:nvPr/>
        </p:nvSpPr>
        <p:spPr>
          <a:xfrm>
            <a:off x="845015" y="199540"/>
            <a:ext cx="2054129" cy="81409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000" b="1" i="1" dirty="0">
                <a:solidFill>
                  <a:srgbClr val="C00000"/>
                </a:solidFill>
                <a:effectLst>
                  <a:outerShdw blurRad="38100" dist="38100" dir="2700000" algn="tl">
                    <a:srgbClr val="000000">
                      <a:alpha val="43137"/>
                    </a:srgbClr>
                  </a:outerShdw>
                </a:effectLst>
              </a:rPr>
              <a:t>Cricket</a:t>
            </a:r>
          </a:p>
        </p:txBody>
      </p:sp>
      <p:pic>
        <p:nvPicPr>
          <p:cNvPr id="5" name="Picture 4">
            <a:extLst>
              <a:ext uri="{FF2B5EF4-FFF2-40B4-BE49-F238E27FC236}">
                <a16:creationId xmlns:a16="http://schemas.microsoft.com/office/drawing/2014/main" id="{7689BCA3-5E79-4A45-907F-727534F7BD44}"/>
              </a:ext>
            </a:extLst>
          </p:cNvPr>
          <p:cNvPicPr>
            <a:picLocks noChangeAspect="1"/>
          </p:cNvPicPr>
          <p:nvPr/>
        </p:nvPicPr>
        <p:blipFill>
          <a:blip r:embed="rId3"/>
          <a:stretch>
            <a:fillRect/>
          </a:stretch>
        </p:blipFill>
        <p:spPr>
          <a:xfrm>
            <a:off x="792331" y="2904663"/>
            <a:ext cx="2022584" cy="1209443"/>
          </a:xfrm>
          <a:prstGeom prst="rect">
            <a:avLst/>
          </a:prstGeom>
        </p:spPr>
      </p:pic>
      <p:sp>
        <p:nvSpPr>
          <p:cNvPr id="6" name="TextBox 5">
            <a:extLst>
              <a:ext uri="{FF2B5EF4-FFF2-40B4-BE49-F238E27FC236}">
                <a16:creationId xmlns:a16="http://schemas.microsoft.com/office/drawing/2014/main" id="{39BDFEC1-AE61-48A8-BB03-A4555576E82A}"/>
              </a:ext>
            </a:extLst>
          </p:cNvPr>
          <p:cNvSpPr txBox="1"/>
          <p:nvPr/>
        </p:nvSpPr>
        <p:spPr>
          <a:xfrm>
            <a:off x="3650513" y="2617703"/>
            <a:ext cx="5195574" cy="2554545"/>
          </a:xfrm>
          <a:prstGeom prst="rect">
            <a:avLst/>
          </a:prstGeom>
          <a:noFill/>
        </p:spPr>
        <p:txBody>
          <a:bodyPr wrap="square">
            <a:spAutoFit/>
          </a:bodyPr>
          <a:lstStyle/>
          <a:p>
            <a:r>
              <a:rPr lang="en-US" sz="1600" dirty="0">
                <a:solidFill>
                  <a:srgbClr val="292929"/>
                </a:solidFill>
                <a:latin typeface="Cambria Math" panose="02040503050406030204" pitchFamily="18" charset="0"/>
                <a:ea typeface="Cambria Math" panose="02040503050406030204" pitchFamily="18" charset="0"/>
              </a:rPr>
              <a:t>If you made a Markov chain model of fast bowler’s pitching the ball, you might include “swing”, “bouncer”, “yorker,” and “over-pitched” as states, which together with another pitching could form a ‘state space’: a list of all possible states. In addition, on top of the state space, a Markov chain tells you the probabilities of hopping, or “transitioning,” from one state to any other state — -e.g., the chance that a bowler currently bouncing the ball will bowl yorker in the next 2 deliveries without overpitching first.</a:t>
            </a:r>
            <a:endParaRPr lang="en-IN" sz="16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77442363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AAFC84-B1A3-47C4-A6E7-3C89B7B7C769}"/>
              </a:ext>
            </a:extLst>
          </p:cNvPr>
          <p:cNvPicPr>
            <a:picLocks noChangeAspect="1"/>
          </p:cNvPicPr>
          <p:nvPr/>
        </p:nvPicPr>
        <p:blipFill>
          <a:blip r:embed="rId2"/>
          <a:stretch>
            <a:fillRect/>
          </a:stretch>
        </p:blipFill>
        <p:spPr>
          <a:xfrm>
            <a:off x="406146" y="386436"/>
            <a:ext cx="5297883" cy="4200508"/>
          </a:xfrm>
          <a:prstGeom prst="rect">
            <a:avLst/>
          </a:prstGeom>
        </p:spPr>
      </p:pic>
      <p:pic>
        <p:nvPicPr>
          <p:cNvPr id="3" name="Picture 2">
            <a:extLst>
              <a:ext uri="{FF2B5EF4-FFF2-40B4-BE49-F238E27FC236}">
                <a16:creationId xmlns:a16="http://schemas.microsoft.com/office/drawing/2014/main" id="{DCEB23C3-78FB-4B83-B6E5-BFCFA6DE8697}"/>
              </a:ext>
            </a:extLst>
          </p:cNvPr>
          <p:cNvPicPr>
            <a:picLocks noChangeAspect="1"/>
          </p:cNvPicPr>
          <p:nvPr/>
        </p:nvPicPr>
        <p:blipFill>
          <a:blip r:embed="rId3"/>
          <a:stretch>
            <a:fillRect/>
          </a:stretch>
        </p:blipFill>
        <p:spPr>
          <a:xfrm>
            <a:off x="6039550" y="490182"/>
            <a:ext cx="2225233" cy="1554615"/>
          </a:xfrm>
          <a:prstGeom prst="rect">
            <a:avLst/>
          </a:prstGeom>
        </p:spPr>
      </p:pic>
    </p:spTree>
    <p:extLst>
      <p:ext uri="{BB962C8B-B14F-4D97-AF65-F5344CB8AC3E}">
        <p14:creationId xmlns:p14="http://schemas.microsoft.com/office/powerpoint/2010/main" val="365628245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BB8408-54C5-4D6B-B5EF-C95BDD25D9AF}"/>
              </a:ext>
            </a:extLst>
          </p:cNvPr>
          <p:cNvPicPr>
            <a:picLocks noChangeAspect="1"/>
          </p:cNvPicPr>
          <p:nvPr/>
        </p:nvPicPr>
        <p:blipFill>
          <a:blip r:embed="rId2"/>
          <a:stretch>
            <a:fillRect/>
          </a:stretch>
        </p:blipFill>
        <p:spPr>
          <a:xfrm>
            <a:off x="0" y="109887"/>
            <a:ext cx="9144000" cy="713232"/>
          </a:xfrm>
          <a:prstGeom prst="rect">
            <a:avLst/>
          </a:prstGeom>
        </p:spPr>
      </p:pic>
      <p:pic>
        <p:nvPicPr>
          <p:cNvPr id="3" name="Picture 2">
            <a:extLst>
              <a:ext uri="{FF2B5EF4-FFF2-40B4-BE49-F238E27FC236}">
                <a16:creationId xmlns:a16="http://schemas.microsoft.com/office/drawing/2014/main" id="{84602087-26F9-4A80-86B1-3DE9186C3439}"/>
              </a:ext>
            </a:extLst>
          </p:cNvPr>
          <p:cNvPicPr>
            <a:picLocks noChangeAspect="1"/>
          </p:cNvPicPr>
          <p:nvPr/>
        </p:nvPicPr>
        <p:blipFill>
          <a:blip r:embed="rId3"/>
          <a:stretch>
            <a:fillRect/>
          </a:stretch>
        </p:blipFill>
        <p:spPr>
          <a:xfrm>
            <a:off x="2839124" y="823119"/>
            <a:ext cx="6102625" cy="1085182"/>
          </a:xfrm>
          <a:prstGeom prst="rect">
            <a:avLst/>
          </a:prstGeom>
        </p:spPr>
      </p:pic>
      <p:sp>
        <p:nvSpPr>
          <p:cNvPr id="6" name="Subtitle 6">
            <a:extLst>
              <a:ext uri="{FF2B5EF4-FFF2-40B4-BE49-F238E27FC236}">
                <a16:creationId xmlns:a16="http://schemas.microsoft.com/office/drawing/2014/main" id="{65F3AA73-735A-4D03-85D9-4C5E62CAF1BC}"/>
              </a:ext>
            </a:extLst>
          </p:cNvPr>
          <p:cNvSpPr txBox="1">
            <a:spLocks/>
          </p:cNvSpPr>
          <p:nvPr/>
        </p:nvSpPr>
        <p:spPr>
          <a:xfrm>
            <a:off x="483833" y="2135577"/>
            <a:ext cx="6858000" cy="124182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t>The probability of bowling next delivery as swing = 43%</a:t>
            </a:r>
          </a:p>
          <a:p>
            <a:r>
              <a:rPr lang="en-US" sz="1600" dirty="0"/>
              <a:t>The probability of bowling next delivery as bouncer = 27%</a:t>
            </a:r>
          </a:p>
          <a:p>
            <a:r>
              <a:rPr lang="en-US" sz="1600" dirty="0"/>
              <a:t>The probability of bowling next delivery as yorker = 30%</a:t>
            </a:r>
            <a:endParaRPr lang="en-US" dirty="0"/>
          </a:p>
        </p:txBody>
      </p:sp>
      <p:sp>
        <p:nvSpPr>
          <p:cNvPr id="7" name="TextBox 6">
            <a:extLst>
              <a:ext uri="{FF2B5EF4-FFF2-40B4-BE49-F238E27FC236}">
                <a16:creationId xmlns:a16="http://schemas.microsoft.com/office/drawing/2014/main" id="{0466B026-A444-447A-8399-7497417272B5}"/>
              </a:ext>
            </a:extLst>
          </p:cNvPr>
          <p:cNvSpPr txBox="1"/>
          <p:nvPr/>
        </p:nvSpPr>
        <p:spPr>
          <a:xfrm>
            <a:off x="586889" y="3473561"/>
            <a:ext cx="5959136" cy="1323439"/>
          </a:xfrm>
          <a:prstGeom prst="rect">
            <a:avLst/>
          </a:prstGeom>
          <a:noFill/>
        </p:spPr>
        <p:txBody>
          <a:bodyPr wrap="square">
            <a:spAutoFit/>
          </a:bodyPr>
          <a:lstStyle/>
          <a:p>
            <a:r>
              <a:rPr lang="en-US" sz="1600" dirty="0">
                <a:solidFill>
                  <a:srgbClr val="292929"/>
                </a:solidFill>
                <a:latin typeface="Cambria Math" panose="02040503050406030204" pitchFamily="18" charset="0"/>
                <a:ea typeface="Cambria Math" panose="02040503050406030204" pitchFamily="18" charset="0"/>
              </a:rPr>
              <a:t>These probabilities are of one cycle of action, for the context of this discussion it could be ball by ball analysis. Similarly, the most valuable bowler can also be selected through rewards such as if a bowler is bowling yorker reward of +5 points can be awarded and so on.</a:t>
            </a:r>
            <a:endParaRPr lang="en-IN" sz="16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094728830"/>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1B86-A7F4-4C63-8C0A-D2645E63EB11}"/>
              </a:ext>
            </a:extLst>
          </p:cNvPr>
          <p:cNvSpPr txBox="1">
            <a:spLocks/>
          </p:cNvSpPr>
          <p:nvPr/>
        </p:nvSpPr>
        <p:spPr>
          <a:xfrm>
            <a:off x="246357" y="206406"/>
            <a:ext cx="3014294" cy="7576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000" b="1" i="1" dirty="0">
                <a:solidFill>
                  <a:srgbClr val="C00000"/>
                </a:solidFill>
                <a:effectLst>
                  <a:outerShdw blurRad="38100" dist="38100" dir="2700000" algn="tl">
                    <a:srgbClr val="000000">
                      <a:alpha val="43137"/>
                    </a:srgbClr>
                  </a:outerShdw>
                </a:effectLst>
              </a:rPr>
              <a:t>Basketball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997" y="1250234"/>
            <a:ext cx="4779882" cy="3059647"/>
          </a:xfrm>
          <a:prstGeom prst="rect">
            <a:avLst/>
          </a:prstGeom>
        </p:spPr>
      </p:pic>
    </p:spTree>
    <p:extLst>
      <p:ext uri="{BB962C8B-B14F-4D97-AF65-F5344CB8AC3E}">
        <p14:creationId xmlns:p14="http://schemas.microsoft.com/office/powerpoint/2010/main" val="38761276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50733" y="318500"/>
            <a:ext cx="4454260" cy="1077218"/>
          </a:xfrm>
          <a:prstGeom prst="rect">
            <a:avLst/>
          </a:prstGeom>
          <a:noFill/>
        </p:spPr>
        <p:txBody>
          <a:bodyPr wrap="square" rtlCol="0">
            <a:spAutoFit/>
          </a:bodyPr>
          <a:lstStyle/>
          <a:p>
            <a:pPr algn="ctr"/>
            <a:r>
              <a:rPr lang="en-IN" sz="3200" dirty="0">
                <a:solidFill>
                  <a:srgbClr val="FF0000"/>
                </a:solidFill>
                <a:latin typeface="Algerian" panose="04020705040A02060702" pitchFamily="82" charset="0"/>
              </a:rPr>
              <a:t>Modelling Basketball Game</a:t>
            </a:r>
          </a:p>
        </p:txBody>
      </p:sp>
      <p:sp>
        <p:nvSpPr>
          <p:cNvPr id="7" name="TextBox 6"/>
          <p:cNvSpPr txBox="1"/>
          <p:nvPr/>
        </p:nvSpPr>
        <p:spPr>
          <a:xfrm>
            <a:off x="534255" y="1921267"/>
            <a:ext cx="8085763" cy="2677656"/>
          </a:xfrm>
          <a:prstGeom prst="rect">
            <a:avLst/>
          </a:prstGeom>
          <a:noFill/>
        </p:spPr>
        <p:txBody>
          <a:bodyPr wrap="square" rtlCol="0">
            <a:spAutoFit/>
          </a:bodyPr>
          <a:lstStyle/>
          <a:p>
            <a:r>
              <a:rPr lang="en-IN" sz="2400" dirty="0">
                <a:latin typeface="Berlin Sans FB Demi" panose="020E0802020502020306" pitchFamily="34" charset="0"/>
              </a:rPr>
              <a:t>Example:-</a:t>
            </a:r>
          </a:p>
          <a:p>
            <a:pPr algn="ctr"/>
            <a:r>
              <a:rPr lang="en-IN" sz="2400" dirty="0">
                <a:latin typeface="Berlin Sans FB Demi" panose="020E0802020502020306" pitchFamily="34" charset="0"/>
              </a:rPr>
              <a:t>Consider a basket ball player and the probability of next shot going in the basket depends upon past two shots</a:t>
            </a:r>
          </a:p>
          <a:p>
            <a:pPr algn="ctr"/>
            <a:r>
              <a:rPr lang="en-IN" sz="2400" dirty="0">
                <a:latin typeface="Berlin Sans FB Demi" panose="020E0802020502020306" pitchFamily="34" charset="0"/>
              </a:rPr>
              <a:t>0: Hit in the first two shots</a:t>
            </a:r>
          </a:p>
          <a:p>
            <a:pPr algn="ctr"/>
            <a:r>
              <a:rPr lang="en-IN" sz="2400" dirty="0">
                <a:latin typeface="Berlin Sans FB Demi" panose="020E0802020502020306" pitchFamily="34" charset="0"/>
              </a:rPr>
              <a:t>1: No Hit in the first shot and Hit in the second shot</a:t>
            </a:r>
          </a:p>
          <a:p>
            <a:pPr algn="ctr"/>
            <a:r>
              <a:rPr lang="en-IN" sz="2400" dirty="0">
                <a:latin typeface="Berlin Sans FB Demi" panose="020E0802020502020306" pitchFamily="34" charset="0"/>
              </a:rPr>
              <a:t>2: Hit in the first shot and Hit in the second shot</a:t>
            </a:r>
          </a:p>
          <a:p>
            <a:pPr algn="ctr"/>
            <a:r>
              <a:rPr lang="en-IN" sz="2400" dirty="0">
                <a:latin typeface="Berlin Sans FB Demi" panose="020E0802020502020306" pitchFamily="34" charset="0"/>
              </a:rPr>
              <a:t>3: No Hit in both of the shots</a:t>
            </a:r>
          </a:p>
        </p:txBody>
      </p:sp>
    </p:spTree>
    <p:extLst>
      <p:ext uri="{BB962C8B-B14F-4D97-AF65-F5344CB8AC3E}">
        <p14:creationId xmlns:p14="http://schemas.microsoft.com/office/powerpoint/2010/main" val="244859513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8E5BB12-A166-4631-B3CD-A4761CFE07A7}"/>
              </a:ext>
            </a:extLst>
          </p:cNvPr>
          <p:cNvSpPr txBox="1">
            <a:spLocks/>
          </p:cNvSpPr>
          <p:nvPr/>
        </p:nvSpPr>
        <p:spPr>
          <a:xfrm flipH="1">
            <a:off x="154112" y="4869951"/>
            <a:ext cx="102742" cy="2735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641935236"/>
              </p:ext>
            </p:extLst>
          </p:nvPr>
        </p:nvGraphicFramePr>
        <p:xfrm>
          <a:off x="1325365" y="1633590"/>
          <a:ext cx="2928135" cy="1524000"/>
        </p:xfrm>
        <a:graphic>
          <a:graphicData uri="http://schemas.openxmlformats.org/drawingml/2006/table">
            <a:tbl>
              <a:tblPr firstRow="1" bandRow="1">
                <a:tableStyleId>{B0EDC7C7-CEEC-4D82-A47B-C0ABD6C75E3B}</a:tableStyleId>
              </a:tblPr>
              <a:tblGrid>
                <a:gridCol w="585627">
                  <a:extLst>
                    <a:ext uri="{9D8B030D-6E8A-4147-A177-3AD203B41FA5}">
                      <a16:colId xmlns:a16="http://schemas.microsoft.com/office/drawing/2014/main" val="20000"/>
                    </a:ext>
                  </a:extLst>
                </a:gridCol>
                <a:gridCol w="585627">
                  <a:extLst>
                    <a:ext uri="{9D8B030D-6E8A-4147-A177-3AD203B41FA5}">
                      <a16:colId xmlns:a16="http://schemas.microsoft.com/office/drawing/2014/main" val="20001"/>
                    </a:ext>
                  </a:extLst>
                </a:gridCol>
                <a:gridCol w="585627">
                  <a:extLst>
                    <a:ext uri="{9D8B030D-6E8A-4147-A177-3AD203B41FA5}">
                      <a16:colId xmlns:a16="http://schemas.microsoft.com/office/drawing/2014/main" val="20002"/>
                    </a:ext>
                  </a:extLst>
                </a:gridCol>
                <a:gridCol w="585627">
                  <a:extLst>
                    <a:ext uri="{9D8B030D-6E8A-4147-A177-3AD203B41FA5}">
                      <a16:colId xmlns:a16="http://schemas.microsoft.com/office/drawing/2014/main" val="20003"/>
                    </a:ext>
                  </a:extLst>
                </a:gridCol>
                <a:gridCol w="585627">
                  <a:extLst>
                    <a:ext uri="{9D8B030D-6E8A-4147-A177-3AD203B41FA5}">
                      <a16:colId xmlns:a16="http://schemas.microsoft.com/office/drawing/2014/main" val="20004"/>
                    </a:ext>
                  </a:extLst>
                </a:gridCol>
              </a:tblGrid>
              <a:tr h="228086">
                <a:tc>
                  <a:txBody>
                    <a:bodyPr/>
                    <a:lstStyle/>
                    <a:p>
                      <a:endParaRPr lang="en-IN" dirty="0"/>
                    </a:p>
                  </a:txBody>
                  <a:tcPr/>
                </a:tc>
                <a:tc>
                  <a:txBody>
                    <a:bodyPr/>
                    <a:lstStyle/>
                    <a:p>
                      <a:r>
                        <a:rPr lang="en-IN" dirty="0"/>
                        <a:t>0</a:t>
                      </a:r>
                    </a:p>
                  </a:txBody>
                  <a:tcPr/>
                </a:tc>
                <a:tc>
                  <a:txBody>
                    <a:bodyPr/>
                    <a:lstStyle/>
                    <a:p>
                      <a:r>
                        <a:rPr lang="en-IN" dirty="0"/>
                        <a:t>1</a:t>
                      </a:r>
                    </a:p>
                  </a:txBody>
                  <a:tcPr/>
                </a:tc>
                <a:tc>
                  <a:txBody>
                    <a:bodyPr/>
                    <a:lstStyle/>
                    <a:p>
                      <a:r>
                        <a:rPr lang="en-IN" dirty="0"/>
                        <a:t>2</a:t>
                      </a:r>
                    </a:p>
                  </a:txBody>
                  <a:tcPr/>
                </a:tc>
                <a:tc>
                  <a:txBody>
                    <a:bodyPr/>
                    <a:lstStyle/>
                    <a:p>
                      <a:r>
                        <a:rPr lang="en-IN" dirty="0"/>
                        <a:t>3</a:t>
                      </a:r>
                    </a:p>
                  </a:txBody>
                  <a:tcPr/>
                </a:tc>
                <a:extLst>
                  <a:ext uri="{0D108BD9-81ED-4DB2-BD59-A6C34878D82A}">
                    <a16:rowId xmlns:a16="http://schemas.microsoft.com/office/drawing/2014/main" val="10000"/>
                  </a:ext>
                </a:extLst>
              </a:tr>
              <a:tr h="228086">
                <a:tc>
                  <a:txBody>
                    <a:bodyPr/>
                    <a:lstStyle/>
                    <a:p>
                      <a:r>
                        <a:rPr lang="en-IN" dirty="0"/>
                        <a:t>0</a:t>
                      </a:r>
                    </a:p>
                  </a:txBody>
                  <a:tcPr/>
                </a:tc>
                <a:tc>
                  <a:txBody>
                    <a:bodyPr/>
                    <a:lstStyle/>
                    <a:p>
                      <a:r>
                        <a:rPr lang="en-IN" dirty="0"/>
                        <a:t>0.7</a:t>
                      </a:r>
                    </a:p>
                  </a:txBody>
                  <a:tcPr/>
                </a:tc>
                <a:tc>
                  <a:txBody>
                    <a:bodyPr/>
                    <a:lstStyle/>
                    <a:p>
                      <a:r>
                        <a:rPr lang="en-IN" dirty="0"/>
                        <a:t>0</a:t>
                      </a:r>
                    </a:p>
                  </a:txBody>
                  <a:tcPr/>
                </a:tc>
                <a:tc>
                  <a:txBody>
                    <a:bodyPr/>
                    <a:lstStyle/>
                    <a:p>
                      <a:r>
                        <a:rPr lang="en-IN" dirty="0"/>
                        <a:t>0.3</a:t>
                      </a:r>
                    </a:p>
                  </a:txBody>
                  <a:tcPr/>
                </a:tc>
                <a:tc>
                  <a:txBody>
                    <a:bodyPr/>
                    <a:lstStyle/>
                    <a:p>
                      <a:r>
                        <a:rPr lang="en-IN" dirty="0"/>
                        <a:t>0</a:t>
                      </a:r>
                    </a:p>
                  </a:txBody>
                  <a:tcPr/>
                </a:tc>
                <a:extLst>
                  <a:ext uri="{0D108BD9-81ED-4DB2-BD59-A6C34878D82A}">
                    <a16:rowId xmlns:a16="http://schemas.microsoft.com/office/drawing/2014/main" val="10001"/>
                  </a:ext>
                </a:extLst>
              </a:tr>
              <a:tr h="228086">
                <a:tc>
                  <a:txBody>
                    <a:bodyPr/>
                    <a:lstStyle/>
                    <a:p>
                      <a:r>
                        <a:rPr lang="en-IN" dirty="0"/>
                        <a:t>1</a:t>
                      </a:r>
                    </a:p>
                  </a:txBody>
                  <a:tcPr/>
                </a:tc>
                <a:tc>
                  <a:txBody>
                    <a:bodyPr/>
                    <a:lstStyle/>
                    <a:p>
                      <a:r>
                        <a:rPr lang="en-IN" dirty="0"/>
                        <a:t>0.5</a:t>
                      </a:r>
                    </a:p>
                  </a:txBody>
                  <a:tcPr/>
                </a:tc>
                <a:tc>
                  <a:txBody>
                    <a:bodyPr/>
                    <a:lstStyle/>
                    <a:p>
                      <a:r>
                        <a:rPr lang="en-IN" dirty="0"/>
                        <a:t>0</a:t>
                      </a:r>
                    </a:p>
                  </a:txBody>
                  <a:tcPr/>
                </a:tc>
                <a:tc>
                  <a:txBody>
                    <a:bodyPr/>
                    <a:lstStyle/>
                    <a:p>
                      <a:r>
                        <a:rPr lang="en-IN" dirty="0"/>
                        <a:t>0.5</a:t>
                      </a:r>
                    </a:p>
                  </a:txBody>
                  <a:tcPr/>
                </a:tc>
                <a:tc>
                  <a:txBody>
                    <a:bodyPr/>
                    <a:lstStyle/>
                    <a:p>
                      <a:r>
                        <a:rPr lang="en-IN" dirty="0"/>
                        <a:t>0</a:t>
                      </a:r>
                    </a:p>
                  </a:txBody>
                  <a:tcPr/>
                </a:tc>
                <a:extLst>
                  <a:ext uri="{0D108BD9-81ED-4DB2-BD59-A6C34878D82A}">
                    <a16:rowId xmlns:a16="http://schemas.microsoft.com/office/drawing/2014/main" val="10002"/>
                  </a:ext>
                </a:extLst>
              </a:tr>
              <a:tr h="228086">
                <a:tc>
                  <a:txBody>
                    <a:bodyPr/>
                    <a:lstStyle/>
                    <a:p>
                      <a:r>
                        <a:rPr lang="en-IN" dirty="0"/>
                        <a:t>2</a:t>
                      </a:r>
                    </a:p>
                  </a:txBody>
                  <a:tcPr/>
                </a:tc>
                <a:tc>
                  <a:txBody>
                    <a:bodyPr/>
                    <a:lstStyle/>
                    <a:p>
                      <a:r>
                        <a:rPr lang="en-IN" dirty="0"/>
                        <a:t>0</a:t>
                      </a:r>
                    </a:p>
                  </a:txBody>
                  <a:tcPr/>
                </a:tc>
                <a:tc>
                  <a:txBody>
                    <a:bodyPr/>
                    <a:lstStyle/>
                    <a:p>
                      <a:r>
                        <a:rPr lang="en-IN" dirty="0"/>
                        <a:t>0.4</a:t>
                      </a:r>
                    </a:p>
                  </a:txBody>
                  <a:tcPr/>
                </a:tc>
                <a:tc>
                  <a:txBody>
                    <a:bodyPr/>
                    <a:lstStyle/>
                    <a:p>
                      <a:r>
                        <a:rPr lang="en-IN" dirty="0"/>
                        <a:t>0</a:t>
                      </a:r>
                    </a:p>
                  </a:txBody>
                  <a:tcPr/>
                </a:tc>
                <a:tc>
                  <a:txBody>
                    <a:bodyPr/>
                    <a:lstStyle/>
                    <a:p>
                      <a:r>
                        <a:rPr lang="en-IN" dirty="0"/>
                        <a:t>0.6</a:t>
                      </a:r>
                    </a:p>
                  </a:txBody>
                  <a:tcPr/>
                </a:tc>
                <a:extLst>
                  <a:ext uri="{0D108BD9-81ED-4DB2-BD59-A6C34878D82A}">
                    <a16:rowId xmlns:a16="http://schemas.microsoft.com/office/drawing/2014/main" val="10003"/>
                  </a:ext>
                </a:extLst>
              </a:tr>
              <a:tr h="228086">
                <a:tc>
                  <a:txBody>
                    <a:bodyPr/>
                    <a:lstStyle/>
                    <a:p>
                      <a:r>
                        <a:rPr lang="en-IN" dirty="0"/>
                        <a:t>3</a:t>
                      </a:r>
                    </a:p>
                  </a:txBody>
                  <a:tcPr/>
                </a:tc>
                <a:tc>
                  <a:txBody>
                    <a:bodyPr/>
                    <a:lstStyle/>
                    <a:p>
                      <a:r>
                        <a:rPr lang="en-IN" dirty="0"/>
                        <a:t>0</a:t>
                      </a:r>
                    </a:p>
                  </a:txBody>
                  <a:tcPr/>
                </a:tc>
                <a:tc>
                  <a:txBody>
                    <a:bodyPr/>
                    <a:lstStyle/>
                    <a:p>
                      <a:r>
                        <a:rPr lang="en-IN" dirty="0"/>
                        <a:t>0.2</a:t>
                      </a:r>
                    </a:p>
                  </a:txBody>
                  <a:tcPr/>
                </a:tc>
                <a:tc>
                  <a:txBody>
                    <a:bodyPr/>
                    <a:lstStyle/>
                    <a:p>
                      <a:r>
                        <a:rPr lang="en-IN" dirty="0"/>
                        <a:t>0</a:t>
                      </a:r>
                    </a:p>
                  </a:txBody>
                  <a:tcPr/>
                </a:tc>
                <a:tc>
                  <a:txBody>
                    <a:bodyPr/>
                    <a:lstStyle/>
                    <a:p>
                      <a:r>
                        <a:rPr lang="en-IN" dirty="0"/>
                        <a:t>0.8</a:t>
                      </a:r>
                    </a:p>
                  </a:txBody>
                  <a:tcPr/>
                </a:tc>
                <a:extLst>
                  <a:ext uri="{0D108BD9-81ED-4DB2-BD59-A6C34878D82A}">
                    <a16:rowId xmlns:a16="http://schemas.microsoft.com/office/drawing/2014/main" val="10004"/>
                  </a:ext>
                </a:extLst>
              </a:tr>
            </a:tbl>
          </a:graphicData>
        </a:graphic>
      </p:graphicFrame>
      <p:sp>
        <p:nvSpPr>
          <p:cNvPr id="7" name="TextBox 6"/>
          <p:cNvSpPr txBox="1"/>
          <p:nvPr/>
        </p:nvSpPr>
        <p:spPr>
          <a:xfrm>
            <a:off x="2558265" y="616449"/>
            <a:ext cx="4201200" cy="769441"/>
          </a:xfrm>
          <a:prstGeom prst="rect">
            <a:avLst/>
          </a:prstGeom>
          <a:noFill/>
        </p:spPr>
        <p:txBody>
          <a:bodyPr wrap="square" rtlCol="0">
            <a:spAutoFit/>
          </a:bodyPr>
          <a:lstStyle/>
          <a:p>
            <a:pPr algn="ctr"/>
            <a:r>
              <a:rPr lang="en-IN" sz="2200" dirty="0">
                <a:solidFill>
                  <a:srgbClr val="C00000"/>
                </a:solidFill>
                <a:latin typeface="Algerian" panose="04020705040A02060702" pitchFamily="82" charset="0"/>
              </a:rPr>
              <a:t>Transition Probablity Matrix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452" y="2936761"/>
            <a:ext cx="3753291" cy="2206739"/>
          </a:xfrm>
          <a:prstGeom prst="rect">
            <a:avLst/>
          </a:prstGeom>
        </p:spPr>
      </p:pic>
      <p:sp>
        <p:nvSpPr>
          <p:cNvPr id="9" name="TextBox 8"/>
          <p:cNvSpPr txBox="1"/>
          <p:nvPr/>
        </p:nvSpPr>
        <p:spPr>
          <a:xfrm>
            <a:off x="482885" y="1715784"/>
            <a:ext cx="647272" cy="400110"/>
          </a:xfrm>
          <a:prstGeom prst="rect">
            <a:avLst/>
          </a:prstGeom>
          <a:noFill/>
        </p:spPr>
        <p:txBody>
          <a:bodyPr wrap="square" rtlCol="0">
            <a:spAutoFit/>
          </a:bodyPr>
          <a:lstStyle/>
          <a:p>
            <a:r>
              <a:rPr lang="en-IN" sz="2000" b="1" dirty="0">
                <a:latin typeface="Algerian" panose="04020705040A02060702" pitchFamily="82" charset="0"/>
              </a:rPr>
              <a:t>P =</a:t>
            </a:r>
          </a:p>
        </p:txBody>
      </p:sp>
    </p:spTree>
    <p:extLst>
      <p:ext uri="{BB962C8B-B14F-4D97-AF65-F5344CB8AC3E}">
        <p14:creationId xmlns:p14="http://schemas.microsoft.com/office/powerpoint/2010/main" val="1627445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62337" y="283607"/>
                <a:ext cx="8311793" cy="4586343"/>
              </a:xfrm>
            </p:spPr>
            <p:txBody>
              <a:bodyPr/>
              <a:lstStyle/>
              <a:p>
                <a:pPr algn="l"/>
                <a:r>
                  <a:rPr lang="en-IN" b="1" dirty="0">
                    <a:latin typeface="Algerian" panose="04020705040A02060702" pitchFamily="82" charset="0"/>
                  </a:rPr>
                  <a:t>QUESTION</a:t>
                </a:r>
                <a:r>
                  <a:rPr lang="en-IN" dirty="0"/>
                  <a:t>:</a:t>
                </a:r>
                <a:br>
                  <a:rPr lang="en-IN" dirty="0"/>
                </a:br>
                <a:r>
                  <a:rPr lang="en-IN" dirty="0"/>
                  <a:t>If a player has two hits, what is the probability that fourth will be a hit?.   It may hit or miss the third slot.  The fourth states in either 0 or 1</a:t>
                </a:r>
                <a:br>
                  <a:rPr lang="en-IN" dirty="0"/>
                </a:br>
                <a:r>
                  <a:rPr lang="en-IN" dirty="0"/>
                  <a:t>   </a:t>
                </a:r>
                <a14:m>
                  <m:oMath xmlns:m="http://schemas.openxmlformats.org/officeDocument/2006/math">
                    <m:sSub>
                      <m:sSubPr>
                        <m:ctrlPr>
                          <a:rPr lang="en-IN" sz="2800" i="1" smtClean="0">
                            <a:latin typeface="Cambria Math" panose="02040503050406030204" pitchFamily="18" charset="0"/>
                          </a:rPr>
                        </m:ctrlPr>
                      </m:sSubPr>
                      <m:e>
                        <m:r>
                          <a:rPr lang="en-IN" sz="2800" b="0" i="1" smtClean="0">
                            <a:latin typeface="Cambria Math" panose="02040503050406030204" pitchFamily="18" charset="0"/>
                          </a:rPr>
                          <m:t>𝑃</m:t>
                        </m:r>
                      </m:e>
                      <m:sub>
                        <m:r>
                          <a:rPr lang="en-IN" sz="2800" b="0" i="1" smtClean="0">
                            <a:latin typeface="Cambria Math" panose="02040503050406030204" pitchFamily="18" charset="0"/>
                          </a:rPr>
                          <m:t>00</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𝑃</m:t>
                        </m:r>
                      </m:e>
                      <m:sub>
                        <m:r>
                          <a:rPr lang="en-IN" sz="2800" b="0" i="1" smtClean="0">
                            <a:latin typeface="Cambria Math" panose="02040503050406030204" pitchFamily="18" charset="0"/>
                          </a:rPr>
                          <m:t>00</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𝑃</m:t>
                        </m:r>
                      </m:e>
                      <m:sub>
                        <m:r>
                          <a:rPr lang="en-IN" sz="2800" b="0" i="1" smtClean="0">
                            <a:latin typeface="Cambria Math" panose="02040503050406030204" pitchFamily="18" charset="0"/>
                          </a:rPr>
                          <m:t>01</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𝑃</m:t>
                        </m:r>
                      </m:e>
                      <m:sub>
                        <m:r>
                          <a:rPr lang="en-IN" sz="2800" b="0" i="1" smtClean="0">
                            <a:latin typeface="Cambria Math" panose="02040503050406030204" pitchFamily="18" charset="0"/>
                          </a:rPr>
                          <m:t>10</m:t>
                        </m:r>
                      </m:sub>
                    </m:sSub>
                    <m:r>
                      <a:rPr lang="en-IN" sz="2800" b="0" i="1" smtClean="0">
                        <a:latin typeface="Cambria Math" panose="02040503050406030204" pitchFamily="18" charset="0"/>
                      </a:rPr>
                      <m:t>+</m:t>
                    </m:r>
                  </m:oMath>
                </a14:m>
                <a:r>
                  <a:rPr lang="en-IN" sz="2800" dirty="0"/>
                  <a:t> </a:t>
                </a:r>
                <a14:m>
                  <m:oMath xmlns:m="http://schemas.openxmlformats.org/officeDocument/2006/math">
                    <m:sSub>
                      <m:sSubPr>
                        <m:ctrlPr>
                          <a:rPr lang="en-IN" sz="2800" i="1" dirty="0" smtClean="0">
                            <a:latin typeface="Cambria Math" panose="02040503050406030204" pitchFamily="18" charset="0"/>
                          </a:rPr>
                        </m:ctrlPr>
                      </m:sSubPr>
                      <m:e>
                        <m:r>
                          <a:rPr lang="en-IN" sz="2800" b="0" i="1" dirty="0" smtClean="0">
                            <a:latin typeface="Cambria Math" panose="02040503050406030204" pitchFamily="18" charset="0"/>
                          </a:rPr>
                          <m:t>𝑃</m:t>
                        </m:r>
                      </m:e>
                      <m:sub>
                        <m:r>
                          <a:rPr lang="en-IN" sz="2800" b="0" i="1" dirty="0" smtClean="0">
                            <a:latin typeface="Cambria Math" panose="02040503050406030204" pitchFamily="18" charset="0"/>
                          </a:rPr>
                          <m:t>02</m:t>
                        </m:r>
                      </m:sub>
                    </m:sSub>
                    <m:r>
                      <a:rPr lang="en-IN" sz="2800" b="0" i="1" dirty="0" smtClean="0">
                        <a:latin typeface="Cambria Math" panose="02040503050406030204" pitchFamily="18" charset="0"/>
                      </a:rPr>
                      <m:t>.</m:t>
                    </m:r>
                    <m:sSub>
                      <m:sSubPr>
                        <m:ctrlPr>
                          <a:rPr lang="en-IN" sz="2800" b="0" i="1" dirty="0" smtClean="0">
                            <a:latin typeface="Cambria Math" panose="02040503050406030204" pitchFamily="18" charset="0"/>
                          </a:rPr>
                        </m:ctrlPr>
                      </m:sSubPr>
                      <m:e>
                        <m:r>
                          <a:rPr lang="en-IN" sz="2800" b="0" i="1" dirty="0" smtClean="0">
                            <a:latin typeface="Cambria Math" panose="02040503050406030204" pitchFamily="18" charset="0"/>
                          </a:rPr>
                          <m:t>𝑃</m:t>
                        </m:r>
                      </m:e>
                      <m:sub>
                        <m:r>
                          <a:rPr lang="en-IN" sz="2800" b="0" i="1" dirty="0" smtClean="0">
                            <a:latin typeface="Cambria Math" panose="02040503050406030204" pitchFamily="18" charset="0"/>
                          </a:rPr>
                          <m:t>20</m:t>
                        </m:r>
                      </m:sub>
                    </m:sSub>
                    <m:r>
                      <a:rPr lang="en-IN" sz="2800" b="0" i="1" dirty="0" smtClean="0">
                        <a:latin typeface="Cambria Math" panose="02040503050406030204" pitchFamily="18" charset="0"/>
                      </a:rPr>
                      <m:t>+ </m:t>
                    </m:r>
                    <m:sSub>
                      <m:sSubPr>
                        <m:ctrlPr>
                          <a:rPr lang="en-IN" sz="2800" b="0" i="1" dirty="0" smtClean="0">
                            <a:latin typeface="Cambria Math" panose="02040503050406030204" pitchFamily="18" charset="0"/>
                          </a:rPr>
                        </m:ctrlPr>
                      </m:sSubPr>
                      <m:e>
                        <m:r>
                          <a:rPr lang="en-IN" sz="2800" b="0" i="1" dirty="0" smtClean="0">
                            <a:latin typeface="Cambria Math" panose="02040503050406030204" pitchFamily="18" charset="0"/>
                          </a:rPr>
                          <m:t>𝑃</m:t>
                        </m:r>
                      </m:e>
                      <m:sub>
                        <m:r>
                          <a:rPr lang="en-IN" sz="2800" b="0" i="1" dirty="0" smtClean="0">
                            <a:latin typeface="Cambria Math" panose="02040503050406030204" pitchFamily="18" charset="0"/>
                          </a:rPr>
                          <m:t>03</m:t>
                        </m:r>
                      </m:sub>
                    </m:sSub>
                    <m:r>
                      <a:rPr lang="en-IN" sz="2800" b="0" i="1" dirty="0" smtClean="0">
                        <a:latin typeface="Cambria Math" panose="02040503050406030204" pitchFamily="18" charset="0"/>
                      </a:rPr>
                      <m:t>.</m:t>
                    </m:r>
                    <m:sSub>
                      <m:sSubPr>
                        <m:ctrlPr>
                          <a:rPr lang="en-IN" sz="2800" b="0" i="1" dirty="0" smtClean="0">
                            <a:latin typeface="Cambria Math" panose="02040503050406030204" pitchFamily="18" charset="0"/>
                          </a:rPr>
                        </m:ctrlPr>
                      </m:sSubPr>
                      <m:e>
                        <m:r>
                          <a:rPr lang="en-IN" sz="2800" b="0" i="1" dirty="0" smtClean="0">
                            <a:latin typeface="Cambria Math" panose="02040503050406030204" pitchFamily="18" charset="0"/>
                          </a:rPr>
                          <m:t>𝑃</m:t>
                        </m:r>
                      </m:e>
                      <m:sub>
                        <m:r>
                          <a:rPr lang="en-IN" sz="2800" b="0" i="1" dirty="0" smtClean="0">
                            <a:latin typeface="Cambria Math" panose="02040503050406030204" pitchFamily="18" charset="0"/>
                          </a:rPr>
                          <m:t>30</m:t>
                        </m:r>
                      </m:sub>
                    </m:sSub>
                  </m:oMath>
                </a14:m>
                <a:br>
                  <a:rPr lang="en-IN" sz="2800" dirty="0"/>
                </a:br>
                <a:r>
                  <a:rPr lang="en-IN" sz="2800" dirty="0"/>
                  <a:t>  </a:t>
                </a:r>
                <a14:m>
                  <m:oMath xmlns:m="http://schemas.openxmlformats.org/officeDocument/2006/math">
                    <m:sSub>
                      <m:sSubPr>
                        <m:ctrlPr>
                          <a:rPr lang="en-IN" sz="2800" i="1">
                            <a:latin typeface="Cambria Math" panose="02040503050406030204" pitchFamily="18" charset="0"/>
                          </a:rPr>
                        </m:ctrlPr>
                      </m:sSubPr>
                      <m:e>
                        <m:r>
                          <a:rPr lang="en-IN" sz="2800" i="1">
                            <a:latin typeface="Cambria Math" panose="02040503050406030204" pitchFamily="18" charset="0"/>
                          </a:rPr>
                          <m:t>𝑃</m:t>
                        </m:r>
                      </m:e>
                      <m:sub>
                        <m:r>
                          <a:rPr lang="en-IN" sz="2800" b="0" i="1" smtClean="0">
                            <a:latin typeface="Cambria Math" panose="02040503050406030204" pitchFamily="18" charset="0"/>
                          </a:rPr>
                          <m:t>1</m:t>
                        </m:r>
                        <m:r>
                          <a:rPr lang="en-IN" sz="2800" i="1">
                            <a:latin typeface="Cambria Math" panose="02040503050406030204" pitchFamily="18" charset="0"/>
                          </a:rPr>
                          <m:t>0</m:t>
                        </m:r>
                      </m:sub>
                    </m:sSub>
                    <m:r>
                      <a:rPr lang="en-IN" sz="2800" i="1">
                        <a:latin typeface="Cambria Math" panose="02040503050406030204" pitchFamily="18" charset="0"/>
                      </a:rPr>
                      <m:t>.</m:t>
                    </m:r>
                    <m:sSub>
                      <m:sSubPr>
                        <m:ctrlPr>
                          <a:rPr lang="en-IN" sz="2800" i="1">
                            <a:latin typeface="Cambria Math" panose="02040503050406030204" pitchFamily="18" charset="0"/>
                          </a:rPr>
                        </m:ctrlPr>
                      </m:sSubPr>
                      <m:e>
                        <m:r>
                          <a:rPr lang="en-IN" sz="2800" i="1">
                            <a:latin typeface="Cambria Math" panose="02040503050406030204" pitchFamily="18" charset="0"/>
                          </a:rPr>
                          <m:t>𝑃</m:t>
                        </m:r>
                      </m:e>
                      <m:sub>
                        <m:r>
                          <a:rPr lang="en-IN" sz="2800" b="0" i="1" smtClean="0">
                            <a:latin typeface="Cambria Math" panose="02040503050406030204" pitchFamily="18" charset="0"/>
                          </a:rPr>
                          <m:t>01</m:t>
                        </m:r>
                      </m:sub>
                    </m:sSub>
                    <m:r>
                      <a:rPr lang="en-IN" sz="2800" i="1">
                        <a:latin typeface="Cambria Math" panose="02040503050406030204" pitchFamily="18" charset="0"/>
                      </a:rPr>
                      <m:t>+</m:t>
                    </m:r>
                    <m:sSub>
                      <m:sSubPr>
                        <m:ctrlPr>
                          <a:rPr lang="en-IN" sz="2800" i="1">
                            <a:latin typeface="Cambria Math" panose="02040503050406030204" pitchFamily="18" charset="0"/>
                          </a:rPr>
                        </m:ctrlPr>
                      </m:sSubPr>
                      <m:e>
                        <m:r>
                          <a:rPr lang="en-IN" sz="2800" i="1">
                            <a:latin typeface="Cambria Math" panose="02040503050406030204" pitchFamily="18" charset="0"/>
                          </a:rPr>
                          <m:t>𝑃</m:t>
                        </m:r>
                      </m:e>
                      <m:sub>
                        <m:r>
                          <a:rPr lang="en-IN" sz="2800" b="0" i="1" smtClean="0">
                            <a:latin typeface="Cambria Math" panose="02040503050406030204" pitchFamily="18" charset="0"/>
                          </a:rPr>
                          <m:t>1</m:t>
                        </m:r>
                        <m:r>
                          <a:rPr lang="en-IN" sz="2800" i="1">
                            <a:latin typeface="Cambria Math" panose="02040503050406030204" pitchFamily="18" charset="0"/>
                          </a:rPr>
                          <m:t>1</m:t>
                        </m:r>
                      </m:sub>
                    </m:sSub>
                    <m:r>
                      <a:rPr lang="en-IN" sz="2800" i="1">
                        <a:latin typeface="Cambria Math" panose="02040503050406030204" pitchFamily="18" charset="0"/>
                      </a:rPr>
                      <m:t>.</m:t>
                    </m:r>
                    <m:sSub>
                      <m:sSubPr>
                        <m:ctrlPr>
                          <a:rPr lang="en-IN" sz="2800" i="1">
                            <a:latin typeface="Cambria Math" panose="02040503050406030204" pitchFamily="18" charset="0"/>
                          </a:rPr>
                        </m:ctrlPr>
                      </m:sSubPr>
                      <m:e>
                        <m:r>
                          <a:rPr lang="en-IN" sz="2800" i="1">
                            <a:latin typeface="Cambria Math" panose="02040503050406030204" pitchFamily="18" charset="0"/>
                          </a:rPr>
                          <m:t>𝑃</m:t>
                        </m:r>
                      </m:e>
                      <m:sub>
                        <m:r>
                          <a:rPr lang="en-IN" sz="2800" b="0" i="1" smtClean="0">
                            <a:latin typeface="Cambria Math" panose="02040503050406030204" pitchFamily="18" charset="0"/>
                          </a:rPr>
                          <m:t>11</m:t>
                        </m:r>
                      </m:sub>
                    </m:sSub>
                    <m:r>
                      <a:rPr lang="en-IN" sz="2800" i="1">
                        <a:latin typeface="Cambria Math" panose="02040503050406030204" pitchFamily="18" charset="0"/>
                      </a:rPr>
                      <m:t>+</m:t>
                    </m:r>
                  </m:oMath>
                </a14:m>
                <a:r>
                  <a:rPr lang="en-IN" sz="2800" dirty="0"/>
                  <a:t> </a:t>
                </a:r>
                <a14:m>
                  <m:oMath xmlns:m="http://schemas.openxmlformats.org/officeDocument/2006/math">
                    <m:sSub>
                      <m:sSubPr>
                        <m:ctrlPr>
                          <a:rPr lang="en-IN" sz="2800" i="1" dirty="0">
                            <a:latin typeface="Cambria Math" panose="02040503050406030204" pitchFamily="18" charset="0"/>
                          </a:rPr>
                        </m:ctrlPr>
                      </m:sSubPr>
                      <m:e>
                        <m:r>
                          <a:rPr lang="en-IN" sz="2800" i="1" dirty="0">
                            <a:latin typeface="Cambria Math" panose="02040503050406030204" pitchFamily="18" charset="0"/>
                          </a:rPr>
                          <m:t>𝑃</m:t>
                        </m:r>
                      </m:e>
                      <m:sub>
                        <m:r>
                          <a:rPr lang="en-IN" sz="2800" b="0" i="1" dirty="0" smtClean="0">
                            <a:latin typeface="Cambria Math" panose="02040503050406030204" pitchFamily="18" charset="0"/>
                          </a:rPr>
                          <m:t>1</m:t>
                        </m:r>
                        <m:r>
                          <a:rPr lang="en-IN" sz="2800" i="1" dirty="0">
                            <a:latin typeface="Cambria Math" panose="02040503050406030204" pitchFamily="18" charset="0"/>
                          </a:rPr>
                          <m:t>2</m:t>
                        </m:r>
                      </m:sub>
                    </m:sSub>
                    <m:r>
                      <a:rPr lang="en-IN" sz="2800" i="1" dirty="0">
                        <a:latin typeface="Cambria Math" panose="02040503050406030204" pitchFamily="18" charset="0"/>
                      </a:rPr>
                      <m:t>.</m:t>
                    </m:r>
                    <m:sSub>
                      <m:sSubPr>
                        <m:ctrlPr>
                          <a:rPr lang="en-IN" sz="2800" i="1" dirty="0">
                            <a:latin typeface="Cambria Math" panose="02040503050406030204" pitchFamily="18" charset="0"/>
                          </a:rPr>
                        </m:ctrlPr>
                      </m:sSubPr>
                      <m:e>
                        <m:r>
                          <a:rPr lang="en-IN" sz="2800" i="1" dirty="0">
                            <a:latin typeface="Cambria Math" panose="02040503050406030204" pitchFamily="18" charset="0"/>
                          </a:rPr>
                          <m:t>𝑃</m:t>
                        </m:r>
                      </m:e>
                      <m:sub>
                        <m:r>
                          <a:rPr lang="en-IN" sz="2800" i="1" dirty="0">
                            <a:latin typeface="Cambria Math" panose="02040503050406030204" pitchFamily="18" charset="0"/>
                          </a:rPr>
                          <m:t>2</m:t>
                        </m:r>
                        <m:r>
                          <a:rPr lang="en-IN" sz="2800" b="0" i="1" dirty="0" smtClean="0">
                            <a:latin typeface="Cambria Math" panose="02040503050406030204" pitchFamily="18" charset="0"/>
                          </a:rPr>
                          <m:t>1</m:t>
                        </m:r>
                      </m:sub>
                    </m:sSub>
                    <m:r>
                      <a:rPr lang="en-IN" sz="2800" i="1" dirty="0">
                        <a:latin typeface="Cambria Math" panose="02040503050406030204" pitchFamily="18" charset="0"/>
                      </a:rPr>
                      <m:t>+ </m:t>
                    </m:r>
                    <m:sSub>
                      <m:sSubPr>
                        <m:ctrlPr>
                          <a:rPr lang="en-IN" sz="2800" i="1" dirty="0">
                            <a:latin typeface="Cambria Math" panose="02040503050406030204" pitchFamily="18" charset="0"/>
                          </a:rPr>
                        </m:ctrlPr>
                      </m:sSubPr>
                      <m:e>
                        <m:r>
                          <a:rPr lang="en-IN" sz="2800" i="1" dirty="0">
                            <a:latin typeface="Cambria Math" panose="02040503050406030204" pitchFamily="18" charset="0"/>
                          </a:rPr>
                          <m:t>𝑃</m:t>
                        </m:r>
                      </m:e>
                      <m:sub>
                        <m:r>
                          <a:rPr lang="en-IN" sz="2800" b="0" i="1" dirty="0" smtClean="0">
                            <a:latin typeface="Cambria Math" panose="02040503050406030204" pitchFamily="18" charset="0"/>
                          </a:rPr>
                          <m:t>1</m:t>
                        </m:r>
                        <m:r>
                          <a:rPr lang="en-IN" sz="2800" i="1" dirty="0">
                            <a:latin typeface="Cambria Math" panose="02040503050406030204" pitchFamily="18" charset="0"/>
                          </a:rPr>
                          <m:t>3</m:t>
                        </m:r>
                      </m:sub>
                    </m:sSub>
                    <m:r>
                      <a:rPr lang="en-IN" sz="2800" i="1" dirty="0">
                        <a:latin typeface="Cambria Math" panose="02040503050406030204" pitchFamily="18" charset="0"/>
                      </a:rPr>
                      <m:t>.</m:t>
                    </m:r>
                    <m:sSub>
                      <m:sSubPr>
                        <m:ctrlPr>
                          <a:rPr lang="en-IN" sz="2800" i="1" dirty="0">
                            <a:latin typeface="Cambria Math" panose="02040503050406030204" pitchFamily="18" charset="0"/>
                          </a:rPr>
                        </m:ctrlPr>
                      </m:sSubPr>
                      <m:e>
                        <m:r>
                          <a:rPr lang="en-IN" sz="2800" i="1" dirty="0">
                            <a:latin typeface="Cambria Math" panose="02040503050406030204" pitchFamily="18" charset="0"/>
                          </a:rPr>
                          <m:t>𝑃</m:t>
                        </m:r>
                      </m:e>
                      <m:sub>
                        <m:r>
                          <a:rPr lang="en-IN" sz="2800" b="0" i="1" dirty="0" smtClean="0">
                            <a:latin typeface="Cambria Math" panose="02040503050406030204" pitchFamily="18" charset="0"/>
                          </a:rPr>
                          <m:t>31</m:t>
                        </m:r>
                      </m:sub>
                    </m:sSub>
                  </m:oMath>
                </a14:m>
                <a:br>
                  <a:rPr lang="en-IN" sz="2800" dirty="0"/>
                </a:br>
                <a:br>
                  <a:rPr lang="en-IN" sz="2800" dirty="0"/>
                </a:br>
                <a:endParaRPr lang="en-IN" sz="2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62337" y="283607"/>
                <a:ext cx="8311793" cy="4586343"/>
              </a:xfrm>
              <a:blipFill rotWithShape="0">
                <a:blip r:embed="rId2"/>
                <a:stretch>
                  <a:fillRect l="-2274" t="-2128" r="-1321"/>
                </a:stretch>
              </a:blipFill>
            </p:spPr>
            <p:txBody>
              <a:bodyPr/>
              <a:lstStyle/>
              <a:p>
                <a:r>
                  <a:rPr lang="en-IN">
                    <a:noFill/>
                  </a:rPr>
                  <a:t> </a:t>
                </a:r>
              </a:p>
            </p:txBody>
          </p:sp>
        </mc:Fallback>
      </mc:AlternateContent>
    </p:spTree>
    <p:extLst>
      <p:ext uri="{BB962C8B-B14F-4D97-AF65-F5344CB8AC3E}">
        <p14:creationId xmlns:p14="http://schemas.microsoft.com/office/powerpoint/2010/main" val="23078353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41141653"/>
              </p:ext>
            </p:extLst>
          </p:nvPr>
        </p:nvGraphicFramePr>
        <p:xfrm>
          <a:off x="1524000" y="539750"/>
          <a:ext cx="3356225" cy="1854200"/>
        </p:xfrm>
        <a:graphic>
          <a:graphicData uri="http://schemas.openxmlformats.org/drawingml/2006/table">
            <a:tbl>
              <a:tblPr firstRow="1" bandRow="1">
                <a:tableStyleId>{B0EDC7C7-CEEC-4D82-A47B-C0ABD6C75E3B}</a:tableStyleId>
              </a:tblPr>
              <a:tblGrid>
                <a:gridCol w="671245">
                  <a:extLst>
                    <a:ext uri="{9D8B030D-6E8A-4147-A177-3AD203B41FA5}">
                      <a16:colId xmlns:a16="http://schemas.microsoft.com/office/drawing/2014/main" val="20000"/>
                    </a:ext>
                  </a:extLst>
                </a:gridCol>
                <a:gridCol w="671245">
                  <a:extLst>
                    <a:ext uri="{9D8B030D-6E8A-4147-A177-3AD203B41FA5}">
                      <a16:colId xmlns:a16="http://schemas.microsoft.com/office/drawing/2014/main" val="20001"/>
                    </a:ext>
                  </a:extLst>
                </a:gridCol>
                <a:gridCol w="671245">
                  <a:extLst>
                    <a:ext uri="{9D8B030D-6E8A-4147-A177-3AD203B41FA5}">
                      <a16:colId xmlns:a16="http://schemas.microsoft.com/office/drawing/2014/main" val="20002"/>
                    </a:ext>
                  </a:extLst>
                </a:gridCol>
                <a:gridCol w="671245">
                  <a:extLst>
                    <a:ext uri="{9D8B030D-6E8A-4147-A177-3AD203B41FA5}">
                      <a16:colId xmlns:a16="http://schemas.microsoft.com/office/drawing/2014/main" val="20003"/>
                    </a:ext>
                  </a:extLst>
                </a:gridCol>
                <a:gridCol w="671245">
                  <a:extLst>
                    <a:ext uri="{9D8B030D-6E8A-4147-A177-3AD203B41FA5}">
                      <a16:colId xmlns:a16="http://schemas.microsoft.com/office/drawing/2014/main" val="20004"/>
                    </a:ext>
                  </a:extLst>
                </a:gridCol>
              </a:tblGrid>
              <a:tr h="370840">
                <a:tc>
                  <a:txBody>
                    <a:bodyPr/>
                    <a:lstStyle/>
                    <a:p>
                      <a:endParaRPr lang="en-IN" dirty="0"/>
                    </a:p>
                  </a:txBody>
                  <a:tcPr/>
                </a:tc>
                <a:tc>
                  <a:txBody>
                    <a:bodyPr/>
                    <a:lstStyle/>
                    <a:p>
                      <a:r>
                        <a:rPr lang="en-IN" dirty="0"/>
                        <a:t>0</a:t>
                      </a:r>
                    </a:p>
                  </a:txBody>
                  <a:tcPr/>
                </a:tc>
                <a:tc>
                  <a:txBody>
                    <a:bodyPr/>
                    <a:lstStyle/>
                    <a:p>
                      <a:r>
                        <a:rPr lang="en-IN" dirty="0"/>
                        <a:t>1</a:t>
                      </a:r>
                    </a:p>
                  </a:txBody>
                  <a:tcPr/>
                </a:tc>
                <a:tc>
                  <a:txBody>
                    <a:bodyPr/>
                    <a:lstStyle/>
                    <a:p>
                      <a:r>
                        <a:rPr lang="en-IN" dirty="0"/>
                        <a:t>2</a:t>
                      </a:r>
                    </a:p>
                  </a:txBody>
                  <a:tcPr/>
                </a:tc>
                <a:tc>
                  <a:txBody>
                    <a:bodyPr/>
                    <a:lstStyle/>
                    <a:p>
                      <a:r>
                        <a:rPr lang="en-IN" dirty="0"/>
                        <a:t>3</a:t>
                      </a:r>
                    </a:p>
                  </a:txBody>
                  <a:tcPr/>
                </a:tc>
                <a:extLst>
                  <a:ext uri="{0D108BD9-81ED-4DB2-BD59-A6C34878D82A}">
                    <a16:rowId xmlns:a16="http://schemas.microsoft.com/office/drawing/2014/main" val="10000"/>
                  </a:ext>
                </a:extLst>
              </a:tr>
              <a:tr h="370840">
                <a:tc>
                  <a:txBody>
                    <a:bodyPr/>
                    <a:lstStyle/>
                    <a:p>
                      <a:r>
                        <a:rPr lang="en-IN" dirty="0"/>
                        <a:t>0</a:t>
                      </a:r>
                    </a:p>
                  </a:txBody>
                  <a:tcPr/>
                </a:tc>
                <a:tc>
                  <a:txBody>
                    <a:bodyPr/>
                    <a:lstStyle/>
                    <a:p>
                      <a:r>
                        <a:rPr lang="en-IN" dirty="0"/>
                        <a:t>0.49</a:t>
                      </a:r>
                    </a:p>
                  </a:txBody>
                  <a:tcPr/>
                </a:tc>
                <a:tc>
                  <a:txBody>
                    <a:bodyPr/>
                    <a:lstStyle/>
                    <a:p>
                      <a:r>
                        <a:rPr lang="en-IN" dirty="0"/>
                        <a:t>0.12</a:t>
                      </a:r>
                    </a:p>
                  </a:txBody>
                  <a:tcPr/>
                </a:tc>
                <a:tc>
                  <a:txBody>
                    <a:bodyPr/>
                    <a:lstStyle/>
                    <a:p>
                      <a:r>
                        <a:rPr lang="en-IN" dirty="0"/>
                        <a:t>0.21</a:t>
                      </a:r>
                    </a:p>
                  </a:txBody>
                  <a:tcPr/>
                </a:tc>
                <a:tc>
                  <a:txBody>
                    <a:bodyPr/>
                    <a:lstStyle/>
                    <a:p>
                      <a:r>
                        <a:rPr lang="en-IN" dirty="0"/>
                        <a:t>0.18</a:t>
                      </a:r>
                    </a:p>
                  </a:txBody>
                  <a:tcPr/>
                </a:tc>
                <a:extLst>
                  <a:ext uri="{0D108BD9-81ED-4DB2-BD59-A6C34878D82A}">
                    <a16:rowId xmlns:a16="http://schemas.microsoft.com/office/drawing/2014/main" val="10001"/>
                  </a:ext>
                </a:extLst>
              </a:tr>
              <a:tr h="370840">
                <a:tc>
                  <a:txBody>
                    <a:bodyPr/>
                    <a:lstStyle/>
                    <a:p>
                      <a:r>
                        <a:rPr lang="en-IN" dirty="0"/>
                        <a:t>1</a:t>
                      </a:r>
                    </a:p>
                  </a:txBody>
                  <a:tcPr/>
                </a:tc>
                <a:tc>
                  <a:txBody>
                    <a:bodyPr/>
                    <a:lstStyle/>
                    <a:p>
                      <a:r>
                        <a:rPr lang="en-IN" dirty="0"/>
                        <a:t>0.35</a:t>
                      </a:r>
                    </a:p>
                  </a:txBody>
                  <a:tcPr/>
                </a:tc>
                <a:tc>
                  <a:txBody>
                    <a:bodyPr/>
                    <a:lstStyle/>
                    <a:p>
                      <a:r>
                        <a:rPr lang="en-IN" dirty="0"/>
                        <a:t>0.20</a:t>
                      </a:r>
                    </a:p>
                  </a:txBody>
                  <a:tcPr/>
                </a:tc>
                <a:tc>
                  <a:txBody>
                    <a:bodyPr/>
                    <a:lstStyle/>
                    <a:p>
                      <a:r>
                        <a:rPr lang="en-IN" dirty="0"/>
                        <a:t>0.15</a:t>
                      </a:r>
                    </a:p>
                  </a:txBody>
                  <a:tcPr/>
                </a:tc>
                <a:tc>
                  <a:txBody>
                    <a:bodyPr/>
                    <a:lstStyle/>
                    <a:p>
                      <a:r>
                        <a:rPr lang="en-IN" dirty="0"/>
                        <a:t>0.30</a:t>
                      </a:r>
                    </a:p>
                  </a:txBody>
                  <a:tcPr/>
                </a:tc>
                <a:extLst>
                  <a:ext uri="{0D108BD9-81ED-4DB2-BD59-A6C34878D82A}">
                    <a16:rowId xmlns:a16="http://schemas.microsoft.com/office/drawing/2014/main" val="10002"/>
                  </a:ext>
                </a:extLst>
              </a:tr>
              <a:tr h="370840">
                <a:tc>
                  <a:txBody>
                    <a:bodyPr/>
                    <a:lstStyle/>
                    <a:p>
                      <a:r>
                        <a:rPr lang="en-IN" dirty="0"/>
                        <a:t>2</a:t>
                      </a:r>
                    </a:p>
                  </a:txBody>
                  <a:tcPr/>
                </a:tc>
                <a:tc>
                  <a:txBody>
                    <a:bodyPr/>
                    <a:lstStyle/>
                    <a:p>
                      <a:r>
                        <a:rPr lang="en-IN" dirty="0"/>
                        <a:t>0.20</a:t>
                      </a:r>
                    </a:p>
                  </a:txBody>
                  <a:tcPr/>
                </a:tc>
                <a:tc>
                  <a:txBody>
                    <a:bodyPr/>
                    <a:lstStyle/>
                    <a:p>
                      <a:r>
                        <a:rPr lang="en-IN" dirty="0"/>
                        <a:t>0.12</a:t>
                      </a:r>
                    </a:p>
                  </a:txBody>
                  <a:tcPr/>
                </a:tc>
                <a:tc>
                  <a:txBody>
                    <a:bodyPr/>
                    <a:lstStyle/>
                    <a:p>
                      <a:r>
                        <a:rPr lang="en-IN" dirty="0"/>
                        <a:t>0.20</a:t>
                      </a:r>
                    </a:p>
                  </a:txBody>
                  <a:tcPr/>
                </a:tc>
                <a:tc>
                  <a:txBody>
                    <a:bodyPr/>
                    <a:lstStyle/>
                    <a:p>
                      <a:r>
                        <a:rPr lang="en-IN" dirty="0"/>
                        <a:t>0.48</a:t>
                      </a:r>
                    </a:p>
                  </a:txBody>
                  <a:tcPr/>
                </a:tc>
                <a:extLst>
                  <a:ext uri="{0D108BD9-81ED-4DB2-BD59-A6C34878D82A}">
                    <a16:rowId xmlns:a16="http://schemas.microsoft.com/office/drawing/2014/main" val="10003"/>
                  </a:ext>
                </a:extLst>
              </a:tr>
              <a:tr h="370840">
                <a:tc>
                  <a:txBody>
                    <a:bodyPr/>
                    <a:lstStyle/>
                    <a:p>
                      <a:r>
                        <a:rPr lang="en-IN" dirty="0"/>
                        <a:t>3</a:t>
                      </a:r>
                    </a:p>
                  </a:txBody>
                  <a:tcPr/>
                </a:tc>
                <a:tc>
                  <a:txBody>
                    <a:bodyPr/>
                    <a:lstStyle/>
                    <a:p>
                      <a:r>
                        <a:rPr lang="en-IN" dirty="0"/>
                        <a:t>0.10</a:t>
                      </a:r>
                    </a:p>
                  </a:txBody>
                  <a:tcPr/>
                </a:tc>
                <a:tc>
                  <a:txBody>
                    <a:bodyPr/>
                    <a:lstStyle/>
                    <a:p>
                      <a:r>
                        <a:rPr lang="en-IN" dirty="0"/>
                        <a:t>0.16</a:t>
                      </a:r>
                    </a:p>
                  </a:txBody>
                  <a:tcPr/>
                </a:tc>
                <a:tc>
                  <a:txBody>
                    <a:bodyPr/>
                    <a:lstStyle/>
                    <a:p>
                      <a:r>
                        <a:rPr lang="en-IN" dirty="0"/>
                        <a:t>0.10</a:t>
                      </a:r>
                    </a:p>
                  </a:txBody>
                  <a:tcPr/>
                </a:tc>
                <a:tc>
                  <a:txBody>
                    <a:bodyPr/>
                    <a:lstStyle/>
                    <a:p>
                      <a:r>
                        <a:rPr lang="en-IN" dirty="0"/>
                        <a:t>0.64</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3" name="TextBox 2"/>
              <p:cNvSpPr txBox="1"/>
              <p:nvPr/>
            </p:nvSpPr>
            <p:spPr>
              <a:xfrm>
                <a:off x="400692" y="688369"/>
                <a:ext cx="904127" cy="470000"/>
              </a:xfrm>
              <a:prstGeom prst="rect">
                <a:avLst/>
              </a:prstGeom>
              <a:noFill/>
            </p:spPr>
            <p:txBody>
              <a:bodyPr wrap="square" rtlCol="0">
                <a:spAutoFit/>
              </a:bodyPr>
              <a:lstStyle/>
              <a:p>
                <a14:m>
                  <m:oMath xmlns:m="http://schemas.openxmlformats.org/officeDocument/2006/math">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𝑷</m:t>
                        </m:r>
                      </m:e>
                      <m:sup>
                        <m:r>
                          <a:rPr lang="en-IN" sz="2400" b="1" i="1" smtClean="0">
                            <a:latin typeface="Cambria Math" panose="02040503050406030204" pitchFamily="18" charset="0"/>
                          </a:rPr>
                          <m:t>𝟐</m:t>
                        </m:r>
                      </m:sup>
                    </m:sSup>
                    <m:r>
                      <a:rPr lang="en-IN" sz="2400" b="1" i="1" smtClean="0">
                        <a:latin typeface="Cambria Math" panose="02040503050406030204" pitchFamily="18" charset="0"/>
                      </a:rPr>
                      <m:t> </m:t>
                    </m:r>
                  </m:oMath>
                </a14:m>
                <a:r>
                  <a:rPr lang="en-IN" sz="2400" b="1" dirty="0"/>
                  <a:t>=</a:t>
                </a:r>
              </a:p>
            </p:txBody>
          </p:sp>
        </mc:Choice>
        <mc:Fallback xmlns="">
          <p:sp>
            <p:nvSpPr>
              <p:cNvPr id="3" name="TextBox 2"/>
              <p:cNvSpPr txBox="1">
                <a:spLocks noRot="1" noChangeAspect="1" noMove="1" noResize="1" noEditPoints="1" noAdjustHandles="1" noChangeArrowheads="1" noChangeShapeType="1" noTextEdit="1"/>
              </p:cNvSpPr>
              <p:nvPr/>
            </p:nvSpPr>
            <p:spPr>
              <a:xfrm>
                <a:off x="400692" y="688369"/>
                <a:ext cx="904127" cy="470000"/>
              </a:xfrm>
              <a:prstGeom prst="rect">
                <a:avLst/>
              </a:prstGeom>
              <a:blipFill rotWithShape="0">
                <a:blip r:embed="rId2"/>
                <a:stretch>
                  <a:fillRect l="-2027" t="-7792" b="-29870"/>
                </a:stretch>
              </a:blipFill>
            </p:spPr>
            <p:txBody>
              <a:bodyPr/>
              <a:lstStyle/>
              <a:p>
                <a:r>
                  <a:rPr lang="en-IN">
                    <a:noFill/>
                  </a:rPr>
                  <a:t> </a:t>
                </a:r>
              </a:p>
            </p:txBody>
          </p:sp>
        </mc:Fallback>
      </mc:AlternateContent>
      <p:sp>
        <p:nvSpPr>
          <p:cNvPr id="4" name="TextBox 3"/>
          <p:cNvSpPr txBox="1"/>
          <p:nvPr/>
        </p:nvSpPr>
        <p:spPr>
          <a:xfrm>
            <a:off x="934948" y="3082247"/>
            <a:ext cx="7387119" cy="830997"/>
          </a:xfrm>
          <a:prstGeom prst="rect">
            <a:avLst/>
          </a:prstGeom>
          <a:noFill/>
        </p:spPr>
        <p:txBody>
          <a:bodyPr wrap="square" rtlCol="0">
            <a:spAutoFit/>
          </a:bodyPr>
          <a:lstStyle/>
          <a:p>
            <a:r>
              <a:rPr lang="en-IN" sz="2400" dirty="0">
                <a:latin typeface="Algerian" panose="04020705040A02060702" pitchFamily="82" charset="0"/>
              </a:rPr>
              <a:t>Required Probablity </a:t>
            </a:r>
            <a:r>
              <a:rPr lang="en-IN" sz="2400" dirty="0"/>
              <a:t>= </a:t>
            </a:r>
            <a:r>
              <a:rPr lang="en-IN" sz="2400" b="1" dirty="0"/>
              <a:t>0.49 + 0.12</a:t>
            </a:r>
          </a:p>
          <a:p>
            <a:r>
              <a:rPr lang="en-IN" sz="2400" dirty="0"/>
              <a:t>                                        = </a:t>
            </a:r>
            <a:r>
              <a:rPr lang="en-IN" sz="2400" b="1" dirty="0">
                <a:solidFill>
                  <a:srgbClr val="FF0000"/>
                </a:solidFill>
              </a:rPr>
              <a:t>0.61</a:t>
            </a:r>
          </a:p>
        </p:txBody>
      </p:sp>
    </p:spTree>
    <p:extLst>
      <p:ext uri="{BB962C8B-B14F-4D97-AF65-F5344CB8AC3E}">
        <p14:creationId xmlns:p14="http://schemas.microsoft.com/office/powerpoint/2010/main" val="275265221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86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Rectangle 1"/>
          <p:cNvSpPr/>
          <p:nvPr/>
        </p:nvSpPr>
        <p:spPr>
          <a:xfrm>
            <a:off x="142848" y="733230"/>
            <a:ext cx="4801314" cy="1200329"/>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lIns="91440" tIns="45720" rIns="91440" bIns="45720">
            <a:spAutoFit/>
          </a:bodyPr>
          <a:lstStyle/>
          <a:p>
            <a:pPr algn="ctr"/>
            <a:r>
              <a:rPr lang="en-US" sz="7200" b="1" i="1" cap="none" spc="0" dirty="0">
                <a:ln w="0"/>
                <a:solidFill>
                  <a:srgbClr val="FFC000"/>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17329601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473447" y="1678228"/>
            <a:ext cx="4302000" cy="661986"/>
          </a:xfrm>
          <a:prstGeom prst="rect">
            <a:avLst/>
          </a:prstGeom>
        </p:spPr>
        <p:txBody>
          <a:bodyPr spcFirstLastPara="1" vert="horz" wrap="square" lIns="91425" tIns="91425" rIns="91425" bIns="91425" rtlCol="0" anchor="t" anchorCtr="0">
            <a:noAutofit/>
          </a:bodyPr>
          <a:lstStyle/>
          <a:p>
            <a:r>
              <a:rPr lang="en-IN" b="1" u="sng" dirty="0">
                <a:solidFill>
                  <a:srgbClr val="C00000"/>
                </a:solidFill>
              </a:rPr>
              <a:t>Markov Chain  :</a:t>
            </a:r>
            <a:endParaRPr b="1" u="sng" dirty="0">
              <a:solidFill>
                <a:srgbClr val="C00000"/>
              </a:solidFill>
            </a:endParaRPr>
          </a:p>
        </p:txBody>
      </p:sp>
      <p:pic>
        <p:nvPicPr>
          <p:cNvPr id="4" name="Picture 3">
            <a:extLst>
              <a:ext uri="{FF2B5EF4-FFF2-40B4-BE49-F238E27FC236}">
                <a16:creationId xmlns:a16="http://schemas.microsoft.com/office/drawing/2014/main" id="{E36C77F7-FEE0-410C-8EB9-12DE4CD2507E}"/>
              </a:ext>
            </a:extLst>
          </p:cNvPr>
          <p:cNvPicPr>
            <a:picLocks noChangeAspect="1"/>
          </p:cNvPicPr>
          <p:nvPr/>
        </p:nvPicPr>
        <p:blipFill>
          <a:blip r:embed="rId3"/>
          <a:stretch>
            <a:fillRect/>
          </a:stretch>
        </p:blipFill>
        <p:spPr>
          <a:xfrm>
            <a:off x="3256423" y="726170"/>
            <a:ext cx="4561464" cy="3927150"/>
          </a:xfrm>
          <a:prstGeom prst="rect">
            <a:avLst/>
          </a:prstGeom>
        </p:spPr>
      </p:pic>
    </p:spTree>
    <p:extLst>
      <p:ext uri="{BB962C8B-B14F-4D97-AF65-F5344CB8AC3E}">
        <p14:creationId xmlns:p14="http://schemas.microsoft.com/office/powerpoint/2010/main" val="42704158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ED20166-E83D-486F-909A-777FF8F1F0BD}"/>
              </a:ext>
            </a:extLst>
          </p:cNvPr>
          <p:cNvSpPr>
            <a:spLocks noGrp="1"/>
          </p:cNvSpPr>
          <p:nvPr>
            <p:ph type="subTitle" idx="1"/>
          </p:nvPr>
        </p:nvSpPr>
        <p:spPr>
          <a:xfrm flipH="1">
            <a:off x="546575" y="2518225"/>
            <a:ext cx="8050800" cy="712655"/>
          </a:xfrm>
        </p:spPr>
        <p:txBody>
          <a:bodyPr/>
          <a:lstStyle/>
          <a:p>
            <a:pPr marL="0" indent="0">
              <a:buNone/>
            </a:pPr>
            <a:r>
              <a:rPr lang="en-IN" sz="1800" u="sng" dirty="0">
                <a:solidFill>
                  <a:srgbClr val="C00000"/>
                </a:solidFill>
                <a:effectLst>
                  <a:outerShdw blurRad="38100" dist="38100" dir="2700000" algn="tl">
                    <a:srgbClr val="000000">
                      <a:alpha val="43137"/>
                    </a:srgbClr>
                  </a:outerShdw>
                </a:effectLst>
              </a:rPr>
              <a:t>what is “Transient State” &amp; “Recurrent State”?</a:t>
            </a:r>
          </a:p>
          <a:p>
            <a:pPr marL="0" indent="0">
              <a:buNone/>
            </a:pPr>
            <a:endParaRPr lang="en-IN" dirty="0"/>
          </a:p>
        </p:txBody>
      </p:sp>
      <p:sp>
        <p:nvSpPr>
          <p:cNvPr id="3" name="Title 2">
            <a:extLst>
              <a:ext uri="{FF2B5EF4-FFF2-40B4-BE49-F238E27FC236}">
                <a16:creationId xmlns:a16="http://schemas.microsoft.com/office/drawing/2014/main" id="{C3D1A266-7614-4C82-BACD-E03806C78BCD}"/>
              </a:ext>
            </a:extLst>
          </p:cNvPr>
          <p:cNvSpPr>
            <a:spLocks noGrp="1"/>
          </p:cNvSpPr>
          <p:nvPr>
            <p:ph type="title"/>
          </p:nvPr>
        </p:nvSpPr>
        <p:spPr>
          <a:xfrm>
            <a:off x="1112521" y="283608"/>
            <a:ext cx="7269479" cy="630000"/>
          </a:xfrm>
        </p:spPr>
        <p:txBody>
          <a:bodyPr/>
          <a:lstStyle/>
          <a:p>
            <a:r>
              <a:rPr lang="en-IN" sz="3200" b="1" u="sng" dirty="0">
                <a:solidFill>
                  <a:srgbClr val="C00000"/>
                </a:solidFill>
                <a:effectLst>
                  <a:outerShdw blurRad="38100" dist="38100" dir="2700000" algn="tl">
                    <a:srgbClr val="000000">
                      <a:alpha val="43137"/>
                    </a:srgbClr>
                  </a:outerShdw>
                </a:effectLst>
              </a:rPr>
              <a:t>Markov chain in transition matrix form</a:t>
            </a:r>
            <a:endParaRPr lang="en-IN" sz="3200" dirty="0"/>
          </a:p>
        </p:txBody>
      </p:sp>
      <p:pic>
        <p:nvPicPr>
          <p:cNvPr id="4" name="Picture 3">
            <a:extLst>
              <a:ext uri="{FF2B5EF4-FFF2-40B4-BE49-F238E27FC236}">
                <a16:creationId xmlns:a16="http://schemas.microsoft.com/office/drawing/2014/main" id="{BF6C6A46-817C-4783-B299-4AE0D9421D11}"/>
              </a:ext>
            </a:extLst>
          </p:cNvPr>
          <p:cNvPicPr>
            <a:picLocks noChangeAspect="1"/>
          </p:cNvPicPr>
          <p:nvPr/>
        </p:nvPicPr>
        <p:blipFill>
          <a:blip r:embed="rId2"/>
          <a:stretch>
            <a:fillRect/>
          </a:stretch>
        </p:blipFill>
        <p:spPr>
          <a:xfrm>
            <a:off x="2646152" y="913608"/>
            <a:ext cx="4162425" cy="1604617"/>
          </a:xfrm>
          <a:prstGeom prst="rect">
            <a:avLst/>
          </a:prstGeom>
        </p:spPr>
      </p:pic>
      <p:pic>
        <p:nvPicPr>
          <p:cNvPr id="5" name="Picture 4">
            <a:extLst>
              <a:ext uri="{FF2B5EF4-FFF2-40B4-BE49-F238E27FC236}">
                <a16:creationId xmlns:a16="http://schemas.microsoft.com/office/drawing/2014/main" id="{6E813661-047A-4210-BA51-FA8563C020CB}"/>
              </a:ext>
            </a:extLst>
          </p:cNvPr>
          <p:cNvPicPr>
            <a:picLocks noChangeAspect="1"/>
          </p:cNvPicPr>
          <p:nvPr/>
        </p:nvPicPr>
        <p:blipFill>
          <a:blip r:embed="rId3"/>
          <a:stretch>
            <a:fillRect/>
          </a:stretch>
        </p:blipFill>
        <p:spPr>
          <a:xfrm>
            <a:off x="861059" y="3018873"/>
            <a:ext cx="7772400" cy="195564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4708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F386EE8-B742-4BC2-88AC-3EC24E8EC7F2}"/>
              </a:ext>
            </a:extLst>
          </p:cNvPr>
          <p:cNvSpPr>
            <a:spLocks noGrp="1"/>
          </p:cNvSpPr>
          <p:nvPr>
            <p:ph type="subTitle" idx="1"/>
          </p:nvPr>
        </p:nvSpPr>
        <p:spPr>
          <a:xfrm flipH="1">
            <a:off x="4753991" y="1298359"/>
            <a:ext cx="4193786" cy="3718634"/>
          </a:xfrm>
        </p:spPr>
        <p:txBody>
          <a:bodyPr/>
          <a:lstStyle/>
          <a:p>
            <a:pPr marL="0" indent="0">
              <a:buNone/>
            </a:pPr>
            <a:endParaRPr lang="en-IN" sz="1800" dirty="0"/>
          </a:p>
          <a:p>
            <a:endParaRPr lang="en-IN" sz="1800" dirty="0"/>
          </a:p>
          <a:p>
            <a:pPr marL="285743" indent="-285743">
              <a:buFont typeface="Wingdings" panose="05000000000000000000" pitchFamily="2" charset="2"/>
              <a:buChar char="v"/>
            </a:pPr>
            <a:r>
              <a:rPr lang="en-IN" sz="1800" dirty="0"/>
              <a:t> </a:t>
            </a:r>
            <a:r>
              <a:rPr lang="en-IN" sz="1800" b="1" dirty="0"/>
              <a:t>Hence we have three classes </a:t>
            </a:r>
          </a:p>
          <a:p>
            <a:pPr marL="285743" indent="-285743">
              <a:buFont typeface="Wingdings" panose="05000000000000000000" pitchFamily="2" charset="2"/>
              <a:buChar char="ü"/>
            </a:pPr>
            <a:r>
              <a:rPr lang="en-IN" sz="1800" dirty="0"/>
              <a:t>Class 1 = {0}</a:t>
            </a:r>
          </a:p>
          <a:p>
            <a:pPr marL="285743" indent="-285743">
              <a:buFont typeface="Wingdings" panose="05000000000000000000" pitchFamily="2" charset="2"/>
              <a:buChar char="ü"/>
            </a:pPr>
            <a:r>
              <a:rPr lang="en-IN" sz="1800" dirty="0"/>
              <a:t>Class 2 = {1,2}</a:t>
            </a:r>
          </a:p>
          <a:p>
            <a:pPr marL="285743" indent="-285743">
              <a:buFont typeface="Wingdings" panose="05000000000000000000" pitchFamily="2" charset="2"/>
              <a:buChar char="ü"/>
            </a:pPr>
            <a:r>
              <a:rPr lang="en-IN" sz="1800" dirty="0"/>
              <a:t>Class 3 = {3}</a:t>
            </a:r>
          </a:p>
          <a:p>
            <a:endParaRPr lang="en-IN" dirty="0"/>
          </a:p>
        </p:txBody>
      </p:sp>
      <p:sp>
        <p:nvSpPr>
          <p:cNvPr id="3" name="Title 2">
            <a:extLst>
              <a:ext uri="{FF2B5EF4-FFF2-40B4-BE49-F238E27FC236}">
                <a16:creationId xmlns:a16="http://schemas.microsoft.com/office/drawing/2014/main" id="{7217E42B-4ABF-4A55-A289-A3405CE1E343}"/>
              </a:ext>
            </a:extLst>
          </p:cNvPr>
          <p:cNvSpPr>
            <a:spLocks noGrp="1"/>
          </p:cNvSpPr>
          <p:nvPr>
            <p:ph type="title"/>
          </p:nvPr>
        </p:nvSpPr>
        <p:spPr>
          <a:xfrm>
            <a:off x="2421000" y="283608"/>
            <a:ext cx="4843154" cy="630000"/>
          </a:xfrm>
        </p:spPr>
        <p:txBody>
          <a:bodyPr/>
          <a:lstStyle/>
          <a:p>
            <a:r>
              <a:rPr lang="en-IN" b="1" u="sng" dirty="0">
                <a:solidFill>
                  <a:srgbClr val="C00000"/>
                </a:solidFill>
                <a:effectLst>
                  <a:outerShdw blurRad="38100" dist="38100" dir="2700000" algn="tl">
                    <a:srgbClr val="000000">
                      <a:alpha val="43137"/>
                    </a:srgbClr>
                  </a:outerShdw>
                </a:effectLst>
              </a:rPr>
              <a:t>Classes in Markov chain</a:t>
            </a:r>
            <a:endParaRPr lang="en-IN" dirty="0"/>
          </a:p>
        </p:txBody>
      </p:sp>
      <p:pic>
        <p:nvPicPr>
          <p:cNvPr id="4" name="Picture 3">
            <a:extLst>
              <a:ext uri="{FF2B5EF4-FFF2-40B4-BE49-F238E27FC236}">
                <a16:creationId xmlns:a16="http://schemas.microsoft.com/office/drawing/2014/main" id="{7DFD1E23-29A7-4709-A298-A244DC586FB6}"/>
              </a:ext>
            </a:extLst>
          </p:cNvPr>
          <p:cNvPicPr>
            <a:picLocks noChangeAspect="1"/>
          </p:cNvPicPr>
          <p:nvPr/>
        </p:nvPicPr>
        <p:blipFill>
          <a:blip r:embed="rId2"/>
          <a:stretch>
            <a:fillRect/>
          </a:stretch>
        </p:blipFill>
        <p:spPr>
          <a:xfrm>
            <a:off x="428878" y="1391575"/>
            <a:ext cx="4193787" cy="36254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24037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1B83-49CA-4F4F-A624-C13D8FB7CA7C}"/>
              </a:ext>
            </a:extLst>
          </p:cNvPr>
          <p:cNvSpPr>
            <a:spLocks noGrp="1"/>
          </p:cNvSpPr>
          <p:nvPr>
            <p:ph type="title"/>
          </p:nvPr>
        </p:nvSpPr>
        <p:spPr>
          <a:xfrm>
            <a:off x="1" y="0"/>
            <a:ext cx="9144000" cy="740535"/>
          </a:xfrm>
        </p:spPr>
        <p:txBody>
          <a:bodyPr/>
          <a:lstStyle/>
          <a:p>
            <a:r>
              <a:rPr lang="en-IN" b="1" dirty="0">
                <a:solidFill>
                  <a:srgbClr val="C00000"/>
                </a:solidFill>
                <a:effectLst>
                  <a:outerShdw blurRad="38100" dist="38100" dir="2700000" algn="tl">
                    <a:srgbClr val="000000">
                      <a:alpha val="43137"/>
                    </a:srgbClr>
                  </a:outerShdw>
                </a:effectLst>
              </a:rPr>
              <a:t>Markov chain used in the chessboard</a:t>
            </a:r>
          </a:p>
        </p:txBody>
      </p:sp>
      <p:pic>
        <p:nvPicPr>
          <p:cNvPr id="3" name="Picture 2">
            <a:extLst>
              <a:ext uri="{FF2B5EF4-FFF2-40B4-BE49-F238E27FC236}">
                <a16:creationId xmlns:a16="http://schemas.microsoft.com/office/drawing/2014/main" id="{4C51E640-6DC4-49DF-8BAC-5F2884F733E5}"/>
              </a:ext>
            </a:extLst>
          </p:cNvPr>
          <p:cNvPicPr>
            <a:picLocks noChangeAspect="1"/>
          </p:cNvPicPr>
          <p:nvPr/>
        </p:nvPicPr>
        <p:blipFill>
          <a:blip r:embed="rId2"/>
          <a:stretch>
            <a:fillRect/>
          </a:stretch>
        </p:blipFill>
        <p:spPr>
          <a:xfrm>
            <a:off x="206062" y="723629"/>
            <a:ext cx="3142739" cy="2288416"/>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50B52F2-DAC8-4D0C-8933-E811ADF349C3}"/>
              </a:ext>
            </a:extLst>
          </p:cNvPr>
          <p:cNvPicPr>
            <a:picLocks noChangeAspect="1"/>
          </p:cNvPicPr>
          <p:nvPr/>
        </p:nvPicPr>
        <p:blipFill rotWithShape="1">
          <a:blip r:embed="rId3"/>
          <a:srcRect r="3155"/>
          <a:stretch/>
        </p:blipFill>
        <p:spPr>
          <a:xfrm>
            <a:off x="5964322" y="723629"/>
            <a:ext cx="2973616" cy="2288416"/>
          </a:xfrm>
          <a:prstGeom prst="rect">
            <a:avLst/>
          </a:prstGeom>
          <a:ln w="88900" cap="sq" cmpd="thickThin">
            <a:solidFill>
              <a:srgbClr val="000000"/>
            </a:solidFill>
            <a:prstDash val="solid"/>
            <a:miter lim="800000"/>
          </a:ln>
          <a:effectLst>
            <a:innerShdw blurRad="76200">
              <a:srgbClr val="000000"/>
            </a:innerShdw>
          </a:effectLst>
        </p:spPr>
      </p:pic>
      <p:sp>
        <p:nvSpPr>
          <p:cNvPr id="5" name="Arrow: Right 4">
            <a:extLst>
              <a:ext uri="{FF2B5EF4-FFF2-40B4-BE49-F238E27FC236}">
                <a16:creationId xmlns:a16="http://schemas.microsoft.com/office/drawing/2014/main" id="{31FAF1FB-B5A1-488F-9EA0-C076AD9158D3}"/>
              </a:ext>
            </a:extLst>
          </p:cNvPr>
          <p:cNvSpPr/>
          <p:nvPr/>
        </p:nvSpPr>
        <p:spPr>
          <a:xfrm>
            <a:off x="3754337" y="1146219"/>
            <a:ext cx="1635325" cy="283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605B890B-0B93-4B10-9100-457C2F5E7D69}"/>
              </a:ext>
            </a:extLst>
          </p:cNvPr>
          <p:cNvSpPr txBox="1"/>
          <p:nvPr/>
        </p:nvSpPr>
        <p:spPr>
          <a:xfrm>
            <a:off x="3554862" y="1719328"/>
            <a:ext cx="2311465" cy="954107"/>
          </a:xfrm>
          <a:prstGeom prst="rect">
            <a:avLst/>
          </a:prstGeom>
          <a:noFill/>
        </p:spPr>
        <p:txBody>
          <a:bodyPr wrap="square" rtlCol="0">
            <a:spAutoFit/>
          </a:bodyPr>
          <a:lstStyle/>
          <a:p>
            <a:pPr algn="ctr"/>
            <a:r>
              <a:rPr lang="en-IN" b="1" u="sng" dirty="0">
                <a:solidFill>
                  <a:srgbClr val="FF0000"/>
                </a:solidFill>
              </a:rPr>
              <a:t>Possibilities of the knight to move from each block in the chessboard </a:t>
            </a:r>
          </a:p>
        </p:txBody>
      </p:sp>
      <p:pic>
        <p:nvPicPr>
          <p:cNvPr id="7" name="Picture 6">
            <a:extLst>
              <a:ext uri="{FF2B5EF4-FFF2-40B4-BE49-F238E27FC236}">
                <a16:creationId xmlns:a16="http://schemas.microsoft.com/office/drawing/2014/main" id="{C81E09A2-0016-439B-A50B-CF5B6F601E84}"/>
              </a:ext>
            </a:extLst>
          </p:cNvPr>
          <p:cNvPicPr>
            <a:picLocks noChangeAspect="1"/>
          </p:cNvPicPr>
          <p:nvPr/>
        </p:nvPicPr>
        <p:blipFill rotWithShape="1">
          <a:blip r:embed="rId4"/>
          <a:srcRect l="57545" t="41502" b="17085"/>
          <a:stretch/>
        </p:blipFill>
        <p:spPr>
          <a:xfrm>
            <a:off x="4620442" y="3368221"/>
            <a:ext cx="3515932" cy="1432773"/>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8F0F8DB2-FDF1-444D-B42C-47C51A26C994}"/>
              </a:ext>
            </a:extLst>
          </p:cNvPr>
          <p:cNvPicPr>
            <a:picLocks noChangeAspect="1"/>
          </p:cNvPicPr>
          <p:nvPr/>
        </p:nvPicPr>
        <p:blipFill>
          <a:blip r:embed="rId5"/>
          <a:stretch>
            <a:fillRect/>
          </a:stretch>
        </p:blipFill>
        <p:spPr>
          <a:xfrm>
            <a:off x="1146220" y="3212469"/>
            <a:ext cx="2794715" cy="17442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8376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EC441-C9CF-4620-8857-B0FAC7D3B4D9}"/>
              </a:ext>
            </a:extLst>
          </p:cNvPr>
          <p:cNvSpPr>
            <a:spLocks noGrp="1"/>
          </p:cNvSpPr>
          <p:nvPr>
            <p:ph type="title"/>
          </p:nvPr>
        </p:nvSpPr>
        <p:spPr>
          <a:xfrm>
            <a:off x="180304" y="199622"/>
            <a:ext cx="8963696" cy="824247"/>
          </a:xfrm>
        </p:spPr>
        <p:txBody>
          <a:bodyPr/>
          <a:lstStyle/>
          <a:p>
            <a:r>
              <a:rPr lang="en-IN" u="sng" dirty="0"/>
              <a:t>Stationary distribution &amp; random average hopes</a:t>
            </a:r>
          </a:p>
        </p:txBody>
      </p:sp>
      <p:pic>
        <p:nvPicPr>
          <p:cNvPr id="3" name="Picture 2">
            <a:extLst>
              <a:ext uri="{FF2B5EF4-FFF2-40B4-BE49-F238E27FC236}">
                <a16:creationId xmlns:a16="http://schemas.microsoft.com/office/drawing/2014/main" id="{4140662F-DE72-4581-8AC5-B9C3E7EEE6F6}"/>
              </a:ext>
            </a:extLst>
          </p:cNvPr>
          <p:cNvPicPr>
            <a:picLocks noChangeAspect="1"/>
          </p:cNvPicPr>
          <p:nvPr/>
        </p:nvPicPr>
        <p:blipFill>
          <a:blip r:embed="rId2"/>
          <a:stretch>
            <a:fillRect/>
          </a:stretch>
        </p:blipFill>
        <p:spPr>
          <a:xfrm>
            <a:off x="0" y="1023870"/>
            <a:ext cx="9144000" cy="4119630"/>
          </a:xfrm>
          <a:prstGeom prst="rect">
            <a:avLst/>
          </a:prstGeom>
        </p:spPr>
      </p:pic>
    </p:spTree>
    <p:extLst>
      <p:ext uri="{BB962C8B-B14F-4D97-AF65-F5344CB8AC3E}">
        <p14:creationId xmlns:p14="http://schemas.microsoft.com/office/powerpoint/2010/main" val="37550076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401FDC-365E-4305-BDE5-8852AD6C8CDF}"/>
              </a:ext>
            </a:extLst>
          </p:cNvPr>
          <p:cNvSpPr txBox="1"/>
          <p:nvPr/>
        </p:nvSpPr>
        <p:spPr>
          <a:xfrm>
            <a:off x="125569" y="77273"/>
            <a:ext cx="8892862" cy="2215991"/>
          </a:xfrm>
          <a:prstGeom prst="rect">
            <a:avLst/>
          </a:prstGeom>
          <a:noFill/>
        </p:spPr>
        <p:txBody>
          <a:bodyPr wrap="square" rtlCol="0">
            <a:spAutoFit/>
          </a:bodyPr>
          <a:lstStyle/>
          <a:p>
            <a:pPr algn="ctr"/>
            <a:r>
              <a:rPr lang="en-US" sz="2000" u="sng" dirty="0"/>
              <a:t> </a:t>
            </a:r>
            <a:r>
              <a:rPr lang="en-US" sz="2000" b="1" u="sng" dirty="0">
                <a:solidFill>
                  <a:srgbClr val="C00000"/>
                </a:solidFill>
              </a:rPr>
              <a:t>Each king can be in one of three "states":</a:t>
            </a:r>
          </a:p>
          <a:p>
            <a:pPr algn="ctr"/>
            <a:endParaRPr lang="en-US" sz="2000" b="1" u="sng" dirty="0"/>
          </a:p>
          <a:p>
            <a:pPr algn="ctr"/>
            <a:endParaRPr lang="en-US" b="1" dirty="0"/>
          </a:p>
          <a:p>
            <a:pPr algn="ctr"/>
            <a:endParaRPr lang="en-US" b="1" dirty="0"/>
          </a:p>
          <a:p>
            <a:pPr algn="ctr"/>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r>
              <a:rPr lang="en-US" b="1" dirty="0"/>
              <a:t>Corner square (C)     </a:t>
            </a:r>
          </a:p>
          <a:p>
            <a:pPr marL="285750" indent="-285750">
              <a:buFont typeface="Wingdings" panose="05000000000000000000" pitchFamily="2" charset="2"/>
              <a:buChar char="Ø"/>
            </a:pPr>
            <a:r>
              <a:rPr lang="en-US" b="1" dirty="0"/>
              <a:t>Edge square (E) </a:t>
            </a:r>
          </a:p>
          <a:p>
            <a:pPr marL="285750" indent="-285750">
              <a:buFont typeface="Wingdings" panose="05000000000000000000" pitchFamily="2" charset="2"/>
              <a:buChar char="Ø"/>
            </a:pPr>
            <a:r>
              <a:rPr lang="en-US" b="1" dirty="0"/>
              <a:t>Central ("middle") square (M).</a:t>
            </a:r>
            <a:endParaRPr lang="en-IN" b="1" dirty="0"/>
          </a:p>
        </p:txBody>
      </p:sp>
      <p:pic>
        <p:nvPicPr>
          <p:cNvPr id="5" name="Picture 4">
            <a:extLst>
              <a:ext uri="{FF2B5EF4-FFF2-40B4-BE49-F238E27FC236}">
                <a16:creationId xmlns:a16="http://schemas.microsoft.com/office/drawing/2014/main" id="{ECC64BC1-9669-4EA9-B65A-1BE1C8FB1948}"/>
              </a:ext>
            </a:extLst>
          </p:cNvPr>
          <p:cNvPicPr>
            <a:picLocks noChangeAspect="1"/>
          </p:cNvPicPr>
          <p:nvPr/>
        </p:nvPicPr>
        <p:blipFill>
          <a:blip r:embed="rId2"/>
          <a:stretch>
            <a:fillRect/>
          </a:stretch>
        </p:blipFill>
        <p:spPr>
          <a:xfrm>
            <a:off x="236588" y="2657877"/>
            <a:ext cx="5056629" cy="2227384"/>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A4ED0990-86A9-47E2-97CE-E1DE392A4895}"/>
              </a:ext>
            </a:extLst>
          </p:cNvPr>
          <p:cNvPicPr>
            <a:picLocks noChangeAspect="1"/>
          </p:cNvPicPr>
          <p:nvPr/>
        </p:nvPicPr>
        <p:blipFill>
          <a:blip r:embed="rId3"/>
          <a:stretch>
            <a:fillRect/>
          </a:stretch>
        </p:blipFill>
        <p:spPr>
          <a:xfrm>
            <a:off x="5587760" y="2657877"/>
            <a:ext cx="3369496" cy="2227384"/>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786D36FA-B5BA-4981-87A4-A3037AAFD81F}"/>
              </a:ext>
            </a:extLst>
          </p:cNvPr>
          <p:cNvPicPr>
            <a:picLocks noChangeAspect="1"/>
          </p:cNvPicPr>
          <p:nvPr/>
        </p:nvPicPr>
        <p:blipFill>
          <a:blip r:embed="rId4"/>
          <a:stretch>
            <a:fillRect/>
          </a:stretch>
        </p:blipFill>
        <p:spPr>
          <a:xfrm>
            <a:off x="4391696" y="643943"/>
            <a:ext cx="4269348" cy="168133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860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6DC0-97A8-4FD2-81C3-AFA9F772A663}"/>
              </a:ext>
            </a:extLst>
          </p:cNvPr>
          <p:cNvSpPr>
            <a:spLocks noGrp="1"/>
          </p:cNvSpPr>
          <p:nvPr>
            <p:ph type="title"/>
          </p:nvPr>
        </p:nvSpPr>
        <p:spPr>
          <a:xfrm>
            <a:off x="-1" y="0"/>
            <a:ext cx="8976575" cy="734096"/>
          </a:xfrm>
        </p:spPr>
        <p:txBody>
          <a:bodyPr/>
          <a:lstStyle/>
          <a:p>
            <a:r>
              <a:rPr lang="en-US" sz="3200" dirty="0"/>
              <a:t>By inspection or otherwise, we find that its transition matrix</a:t>
            </a:r>
            <a:endParaRPr lang="en-IN" sz="3200" dirty="0"/>
          </a:p>
        </p:txBody>
      </p:sp>
      <p:pic>
        <p:nvPicPr>
          <p:cNvPr id="4" name="Picture 3">
            <a:extLst>
              <a:ext uri="{FF2B5EF4-FFF2-40B4-BE49-F238E27FC236}">
                <a16:creationId xmlns:a16="http://schemas.microsoft.com/office/drawing/2014/main" id="{077E96B7-56F0-46C9-BBF7-8442077412CF}"/>
              </a:ext>
            </a:extLst>
          </p:cNvPr>
          <p:cNvPicPr>
            <a:picLocks noChangeAspect="1"/>
          </p:cNvPicPr>
          <p:nvPr/>
        </p:nvPicPr>
        <p:blipFill>
          <a:blip r:embed="rId2"/>
          <a:stretch>
            <a:fillRect/>
          </a:stretch>
        </p:blipFill>
        <p:spPr>
          <a:xfrm>
            <a:off x="3149939" y="734096"/>
            <a:ext cx="2444876" cy="1130358"/>
          </a:xfrm>
          <a:prstGeom prst="rect">
            <a:avLst/>
          </a:prstGeom>
          <a:ln w="88900" cap="sq" cmpd="thickThin">
            <a:solidFill>
              <a:srgbClr val="000000"/>
            </a:solidFill>
            <a:prstDash val="solid"/>
            <a:miter lim="800000"/>
          </a:ln>
          <a:effectLst>
            <a:innerShdw blurRad="76200">
              <a:srgbClr val="000000"/>
            </a:innerShdw>
          </a:effectLst>
        </p:spPr>
      </p:pic>
      <p:sp>
        <p:nvSpPr>
          <p:cNvPr id="5" name="TextBox 4">
            <a:extLst>
              <a:ext uri="{FF2B5EF4-FFF2-40B4-BE49-F238E27FC236}">
                <a16:creationId xmlns:a16="http://schemas.microsoft.com/office/drawing/2014/main" id="{EAD83862-B322-4D94-A0AD-6EE544340A19}"/>
              </a:ext>
            </a:extLst>
          </p:cNvPr>
          <p:cNvSpPr txBox="1"/>
          <p:nvPr/>
        </p:nvSpPr>
        <p:spPr>
          <a:xfrm>
            <a:off x="560231" y="2266682"/>
            <a:ext cx="8023538" cy="954107"/>
          </a:xfrm>
          <a:prstGeom prst="rect">
            <a:avLst/>
          </a:prstGeom>
          <a:noFill/>
        </p:spPr>
        <p:txBody>
          <a:bodyPr wrap="square" rtlCol="0">
            <a:spAutoFit/>
          </a:bodyPr>
          <a:lstStyle/>
          <a:p>
            <a:r>
              <a:rPr lang="en-US" b="1" dirty="0"/>
              <a:t>is ω=(3,5,2)′. This claim is easily checked by performing the multiplication:  ωP=1ω</a:t>
            </a:r>
          </a:p>
          <a:p>
            <a:r>
              <a:rPr lang="en-US" b="1" dirty="0"/>
              <a:t> The eigenvalue manifestly is 1. Because all states are connected, ω gives the limiting probabilities of each king being in each state; we only need to rescale its components to sum to unity:</a:t>
            </a:r>
            <a:endParaRPr lang="en-IN" b="1" dirty="0"/>
          </a:p>
        </p:txBody>
      </p:sp>
      <p:pic>
        <p:nvPicPr>
          <p:cNvPr id="7" name="Picture 6">
            <a:extLst>
              <a:ext uri="{FF2B5EF4-FFF2-40B4-BE49-F238E27FC236}">
                <a16:creationId xmlns:a16="http://schemas.microsoft.com/office/drawing/2014/main" id="{FF6830D8-EDC3-4884-B480-AD8D3A9D5798}"/>
              </a:ext>
            </a:extLst>
          </p:cNvPr>
          <p:cNvPicPr>
            <a:picLocks noChangeAspect="1"/>
          </p:cNvPicPr>
          <p:nvPr/>
        </p:nvPicPr>
        <p:blipFill>
          <a:blip r:embed="rId3"/>
          <a:stretch>
            <a:fillRect/>
          </a:stretch>
        </p:blipFill>
        <p:spPr>
          <a:xfrm>
            <a:off x="2282707" y="3744562"/>
            <a:ext cx="4578585" cy="5778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081584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1518</TotalTime>
  <Words>1347</Words>
  <Application>Microsoft Office PowerPoint</Application>
  <PresentationFormat>On-screen Show (16:9)</PresentationFormat>
  <Paragraphs>166</Paragraphs>
  <Slides>28</Slides>
  <Notes>2</Notes>
  <HiddenSlides>0</HiddenSlides>
  <MMClips>1</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Science Fair Newsletter by Slidesgo</vt:lpstr>
      <vt:lpstr>PowerPoint Presentation</vt:lpstr>
      <vt:lpstr>Introduction of Markov chains</vt:lpstr>
      <vt:lpstr>Markov Chain  :</vt:lpstr>
      <vt:lpstr>Markov chain in transition matrix form</vt:lpstr>
      <vt:lpstr>Classes in Markov chain</vt:lpstr>
      <vt:lpstr>Markov chain used in the chessboard</vt:lpstr>
      <vt:lpstr>Stationary distribution &amp; random average hopes</vt:lpstr>
      <vt:lpstr>PowerPoint Presentation</vt:lpstr>
      <vt:lpstr>By inspection or otherwise, we find that its transition matrix</vt:lpstr>
      <vt:lpstr>Ludo as a Markov Chain </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If a player has two hits, what is the probability that fourth will be a hit?.   It may hit or miss the third slot.  The fourth states in either 0 or 1    P_00.P_00+P_01.P_10+ P_02.P_20+ P_03.P_30   P_10.P_01+P_11.P_11+ P_12.P_21+ P_13.P_31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Chains</dc:title>
  <dc:creator>HP</dc:creator>
  <cp:lastModifiedBy>Vedant bhalekar</cp:lastModifiedBy>
  <cp:revision>46</cp:revision>
  <dcterms:modified xsi:type="dcterms:W3CDTF">2022-04-04T07:20:39Z</dcterms:modified>
</cp:coreProperties>
</file>